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97" r:id="rId3"/>
    <p:sldId id="267" r:id="rId4"/>
    <p:sldId id="268" r:id="rId5"/>
    <p:sldId id="269" r:id="rId6"/>
    <p:sldId id="271" r:id="rId7"/>
    <p:sldId id="270" r:id="rId8"/>
    <p:sldId id="284" r:id="rId9"/>
    <p:sldId id="285" r:id="rId10"/>
    <p:sldId id="286" r:id="rId11"/>
    <p:sldId id="277" r:id="rId12"/>
    <p:sldId id="273" r:id="rId13"/>
    <p:sldId id="275" r:id="rId14"/>
    <p:sldId id="272" r:id="rId15"/>
    <p:sldId id="278" r:id="rId16"/>
    <p:sldId id="279" r:id="rId17"/>
    <p:sldId id="296" r:id="rId18"/>
    <p:sldId id="283" r:id="rId19"/>
    <p:sldId id="287" r:id="rId20"/>
    <p:sldId id="291" r:id="rId21"/>
    <p:sldId id="293" r:id="rId22"/>
    <p:sldId id="292" r:id="rId23"/>
    <p:sldId id="295" r:id="rId24"/>
    <p:sldId id="26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3317" autoAdjust="0"/>
  </p:normalViewPr>
  <p:slideViewPr>
    <p:cSldViewPr snapToGrid="0">
      <p:cViewPr varScale="1">
        <p:scale>
          <a:sx n="83" d="100"/>
          <a:sy n="83" d="100"/>
        </p:scale>
        <p:origin x="-1282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0F40D-2404-409C-9BDA-E8FA327E385E}" type="datetimeFigureOut">
              <a:rPr lang="en-US" smtClean="0"/>
              <a:t>2/24/2014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69DA5-6F72-46B1-BFCC-E302132559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69DA5-6F72-46B1-BFCC-E302132559B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93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1143000" y="1122366"/>
            <a:ext cx="6858000" cy="413543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6858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 (Hebrew)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n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5ED7-1A12-4259-BD7B-0E2AEF0F569D}" type="datetimeFigureOut">
              <a:rPr lang="en-US" smtClean="0"/>
              <a:t>2/24/2014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09" y="5676478"/>
            <a:ext cx="3643591" cy="116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5ED7-1A12-4259-BD7B-0E2AEF0F569D}" type="datetimeFigureOut">
              <a:rPr lang="en-US" smtClean="0"/>
              <a:t>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8263-CB90-4092-8283-F60BCBED60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5ED7-1A12-4259-BD7B-0E2AEF0F569D}" type="datetimeFigureOut">
              <a:rPr lang="en-US" smtClean="0"/>
              <a:t>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8263-CB90-4092-8283-F60BCBED60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001"/>
            <a:ext cx="7886700" cy="1325563"/>
          </a:xfrm>
        </p:spPr>
        <p:txBody>
          <a:bodyPr/>
          <a:lstStyle>
            <a:lvl1pPr>
              <a:defRPr b="1">
                <a:solidFill>
                  <a:srgbClr val="FFC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7363"/>
            <a:ext cx="78867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5ED7-1A12-4259-BD7B-0E2AEF0F569D}" type="datetimeFigureOut">
              <a:rPr lang="en-US" smtClean="0"/>
              <a:t>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Proprietary information of ProTrack Ltd., Israel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628650" y="1037760"/>
            <a:ext cx="7886700" cy="0"/>
          </a:xfrm>
          <a:prstGeom prst="line">
            <a:avLst/>
          </a:prstGeom>
          <a:ln w="28575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96" y="6168244"/>
            <a:ext cx="2135906" cy="6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67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5ED7-1A12-4259-BD7B-0E2AEF0F569D}" type="datetimeFigureOut">
              <a:rPr lang="en-US" smtClean="0"/>
              <a:t>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8263-CB90-4092-8283-F60BCBED60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4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5ED7-1A12-4259-BD7B-0E2AEF0F569D}" type="datetimeFigureOut">
              <a:rPr lang="en-US" smtClean="0"/>
              <a:t>2/24/2014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8263-CB90-4092-8283-F60BCBED60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6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5ED7-1A12-4259-BD7B-0E2AEF0F569D}" type="datetimeFigureOut">
              <a:rPr lang="en-US" smtClean="0"/>
              <a:t>2/24/2014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8263-CB90-4092-8283-F60BCBED60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19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5ED7-1A12-4259-BD7B-0E2AEF0F569D}" type="datetimeFigureOut">
              <a:rPr lang="en-US" smtClean="0"/>
              <a:t>2/24/2014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8263-CB90-4092-8283-F60BCBED60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01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5ED7-1A12-4259-BD7B-0E2AEF0F569D}" type="datetimeFigureOut">
              <a:rPr lang="en-US" smtClean="0"/>
              <a:t>2/24/2014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8263-CB90-4092-8283-F60BCBED60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06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5ED7-1A12-4259-BD7B-0E2AEF0F569D}" type="datetimeFigureOut">
              <a:rPr lang="en-US" smtClean="0"/>
              <a:t>2/24/2014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8263-CB90-4092-8283-F60BCBED60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2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5ED7-1A12-4259-BD7B-0E2AEF0F569D}" type="datetimeFigureOut">
              <a:rPr lang="en-US" smtClean="0"/>
              <a:t>2/24/2014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8263-CB90-4092-8283-F60BCBED60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9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B5ED7-1A12-4259-BD7B-0E2AEF0F569D}" type="datetimeFigureOut">
              <a:rPr lang="en-US" smtClean="0"/>
              <a:t>2/24/2014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E8263-CB90-4092-8283-F60BCBED60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5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image" Target="../media/image17.jpe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gif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9.wdp"/><Relationship Id="rId7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2.jpe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9.wdp"/><Relationship Id="rId7" Type="http://schemas.microsoft.com/office/2007/relationships/hdphoto" Target="../media/hdphoto12.wdp"/><Relationship Id="rId12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11.wdp"/><Relationship Id="rId5" Type="http://schemas.microsoft.com/office/2007/relationships/hdphoto" Target="../media/hdphoto10.wdp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6.png"/><Relationship Id="rId7" Type="http://schemas.openxmlformats.org/officeDocument/2006/relationships/image" Target="../media/image31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13.wdp"/><Relationship Id="rId9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>
                <a:latin typeface="+mn-lt"/>
              </a:rPr>
              <a:t>Map Coordinates Extraction in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Video Images</a:t>
            </a:r>
            <a:endParaRPr lang="en-US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Flat Angles Problem and Possible </a:t>
            </a:r>
            <a:r>
              <a:rPr lang="en-US" sz="280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Solutions</a:t>
            </a:r>
          </a:p>
          <a:p>
            <a:endParaRPr lang="en-US" sz="2800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Yoav Rosenberg</a:t>
            </a:r>
            <a:endParaRPr lang="en-US" sz="2800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Building the Mosaic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Camera Solution </a:t>
            </a:r>
            <a:r>
              <a:rPr lang="en-US" sz="3200" dirty="0"/>
              <a:t>(cont.)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9" y="1718249"/>
            <a:ext cx="8991202" cy="411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7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Camera </a:t>
            </a:r>
            <a:r>
              <a:rPr lang="en-US" dirty="0" smtClean="0"/>
              <a:t>Solution </a:t>
            </a:r>
            <a:r>
              <a:rPr lang="en-US" sz="3200" dirty="0" smtClean="0"/>
              <a:t>(cont.)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7363"/>
            <a:ext cx="7886700" cy="76615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Matching the mosaic to the rendered </a:t>
            </a:r>
            <a:r>
              <a:rPr lang="en-US" dirty="0" smtClean="0"/>
              <a:t>Orthophoto</a:t>
            </a:r>
            <a:endParaRPr lang="he-IL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95609" y="1855646"/>
            <a:ext cx="7847889" cy="4081130"/>
            <a:chOff x="960" y="9318"/>
            <a:chExt cx="9630" cy="6245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960" y="9318"/>
              <a:ext cx="9630" cy="6245"/>
              <a:chOff x="1140" y="8547"/>
              <a:chExt cx="9630" cy="6245"/>
            </a:xfrm>
          </p:grpSpPr>
          <p:pic>
            <p:nvPicPr>
              <p:cNvPr id="7" name="Picture 6" descr="ortho_3D_pan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0" y="8567"/>
                <a:ext cx="9630" cy="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5023" y="8547"/>
                <a:ext cx="3159" cy="2603"/>
              </a:xfrm>
              <a:prstGeom prst="rect">
                <a:avLst/>
              </a:prstGeom>
              <a:noFill/>
              <a:ln w="38100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e-IL" dirty="0"/>
              </a:p>
            </p:txBody>
          </p:sp>
        </p:grpSp>
        <p:sp>
          <p:nvSpPr>
            <p:cNvPr id="6" name="Text Box 130"/>
            <p:cNvSpPr txBox="1">
              <a:spLocks noChangeArrowheads="1"/>
            </p:cNvSpPr>
            <p:nvPr/>
          </p:nvSpPr>
          <p:spPr bwMode="auto">
            <a:xfrm>
              <a:off x="1446" y="9637"/>
              <a:ext cx="9140" cy="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1100" dirty="0">
                <a:effectLst/>
                <a:latin typeface="Calibri"/>
                <a:ea typeface="Calibri"/>
                <a:cs typeface="Arial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95609" y="6086901"/>
            <a:ext cx="30165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Orthophoto</a:t>
            </a:r>
            <a:r>
              <a:rPr lang="en-US" dirty="0"/>
              <a:t> </a:t>
            </a:r>
            <a:r>
              <a:rPr lang="en-US" dirty="0" smtClean="0"/>
              <a:t>rendered to t</a:t>
            </a:r>
            <a:r>
              <a:rPr lang="en-US" dirty="0"/>
              <a:t>he camera </a:t>
            </a:r>
            <a:r>
              <a:rPr lang="en-US" dirty="0" smtClean="0"/>
              <a:t>viewpoint</a:t>
            </a:r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4619553" y="6086900"/>
            <a:ext cx="30165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Orthophoto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039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37" y="4318671"/>
            <a:ext cx="7836605" cy="2375167"/>
          </a:xfrm>
          <a:prstGeom prst="rect">
            <a:avLst/>
          </a:prstGeom>
          <a:scene3d>
            <a:camera prst="isometricTopUp">
              <a:rot lat="19111380" lon="1604672" rev="972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Fixed Camera Solution </a:t>
            </a:r>
            <a:r>
              <a:rPr lang="en-US" sz="3200" dirty="0"/>
              <a:t>(cont.)</a:t>
            </a:r>
            <a:endParaRPr lang="en-US" dirty="0"/>
          </a:p>
        </p:txBody>
      </p:sp>
      <p:pic>
        <p:nvPicPr>
          <p:cNvPr id="6" name="Picture 5" descr="panoram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8" t="19685" r="65729" b="12303"/>
          <a:stretch/>
        </p:blipFill>
        <p:spPr bwMode="auto">
          <a:xfrm>
            <a:off x="1296254" y="1876290"/>
            <a:ext cx="831652" cy="142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anoram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85" r="74158" b="12303"/>
          <a:stretch/>
        </p:blipFill>
        <p:spPr bwMode="auto">
          <a:xfrm>
            <a:off x="231112" y="1876292"/>
            <a:ext cx="914034" cy="14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anoram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9685" r="49757" b="12303"/>
          <a:stretch/>
        </p:blipFill>
        <p:spPr bwMode="auto">
          <a:xfrm>
            <a:off x="2291057" y="1876292"/>
            <a:ext cx="898341" cy="142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anoram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53" t="19685" r="39777" b="12303"/>
          <a:stretch/>
        </p:blipFill>
        <p:spPr bwMode="auto">
          <a:xfrm>
            <a:off x="3346151" y="1876293"/>
            <a:ext cx="996413" cy="142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rved Up Arrow 9"/>
          <p:cNvSpPr/>
          <p:nvPr/>
        </p:nvSpPr>
        <p:spPr>
          <a:xfrm>
            <a:off x="822281" y="3429955"/>
            <a:ext cx="645730" cy="2481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pic>
        <p:nvPicPr>
          <p:cNvPr id="16" name="Content Placeholder 8" descr="panoram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08" t="19685" r="12155" b="12303"/>
          <a:stretch/>
        </p:blipFill>
        <p:spPr bwMode="auto">
          <a:xfrm>
            <a:off x="5881087" y="1876290"/>
            <a:ext cx="913424" cy="142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11" descr="panoram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91" t="19685" r="1845" b="12303"/>
          <a:stretch/>
        </p:blipFill>
        <p:spPr bwMode="auto">
          <a:xfrm>
            <a:off x="7711975" y="1876294"/>
            <a:ext cx="839172" cy="142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rved Up Arrow 17"/>
          <p:cNvSpPr/>
          <p:nvPr/>
        </p:nvSpPr>
        <p:spPr>
          <a:xfrm>
            <a:off x="1935019" y="3429955"/>
            <a:ext cx="645730" cy="2481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19" name="Curved Up Arrow 18"/>
          <p:cNvSpPr/>
          <p:nvPr/>
        </p:nvSpPr>
        <p:spPr>
          <a:xfrm>
            <a:off x="2933239" y="3429955"/>
            <a:ext cx="645730" cy="2481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20" name="Curved Up Arrow 19"/>
          <p:cNvSpPr/>
          <p:nvPr/>
        </p:nvSpPr>
        <p:spPr>
          <a:xfrm>
            <a:off x="4180909" y="3429955"/>
            <a:ext cx="645730" cy="2481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453534" y="2688153"/>
            <a:ext cx="1304171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90598" y="2688153"/>
            <a:ext cx="697523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rved Up Arrow 26"/>
          <p:cNvSpPr/>
          <p:nvPr/>
        </p:nvSpPr>
        <p:spPr>
          <a:xfrm>
            <a:off x="6471646" y="3433935"/>
            <a:ext cx="645730" cy="2481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28" name="Curved Up Arrow 27"/>
          <p:cNvSpPr/>
          <p:nvPr/>
        </p:nvSpPr>
        <p:spPr>
          <a:xfrm>
            <a:off x="7532256" y="3433935"/>
            <a:ext cx="645730" cy="2481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8342" y="1506962"/>
            <a:ext cx="25957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he-I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82293" y="1506958"/>
            <a:ext cx="25957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he-I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06244" y="1506954"/>
            <a:ext cx="25957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he-I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30195" y="1506950"/>
            <a:ext cx="25957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he-I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11457" y="1506950"/>
            <a:ext cx="4526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he-I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17164" y="1506950"/>
            <a:ext cx="4287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he-I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6786" y="3753452"/>
            <a:ext cx="6967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en-US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endParaRPr lang="he-IL" baseline="-25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09523" y="3753452"/>
            <a:ext cx="83070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en-US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endParaRPr lang="he-IL" baseline="-25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69514" y="3753452"/>
            <a:ext cx="6967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en-US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3,4</a:t>
            </a:r>
            <a:endParaRPr lang="he-IL" baseline="-25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82252" y="3753452"/>
            <a:ext cx="6967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en-US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4,5</a:t>
            </a:r>
            <a:endParaRPr lang="he-IL" baseline="-25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37799" y="3783636"/>
            <a:ext cx="8601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en-US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17, 18</a:t>
            </a:r>
            <a:endParaRPr lang="he-IL" baseline="-25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Curved Up Arrow 40"/>
          <p:cNvSpPr/>
          <p:nvPr/>
        </p:nvSpPr>
        <p:spPr>
          <a:xfrm>
            <a:off x="5534333" y="3437915"/>
            <a:ext cx="645730" cy="2481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46819" y="3769372"/>
            <a:ext cx="10058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en-US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16,17</a:t>
            </a:r>
            <a:endParaRPr lang="he-IL" baseline="-25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70491" y="3783636"/>
            <a:ext cx="8601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en-US" baseline="-25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23, 24</a:t>
            </a:r>
            <a:endParaRPr lang="he-IL" baseline="-25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0769" y="4178519"/>
            <a:ext cx="506632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I,j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transformation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matching between images</a:t>
            </a:r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4826639" y="3318580"/>
            <a:ext cx="1054449" cy="2536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757705" y="3318580"/>
            <a:ext cx="1036807" cy="2413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6564140" y="3324437"/>
            <a:ext cx="1118325" cy="2530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7470491" y="3360660"/>
            <a:ext cx="1033242" cy="2493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Content Placeholder 8" descr="panoram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08" t="19685" r="12155" b="12303"/>
          <a:stretch/>
        </p:blipFill>
        <p:spPr bwMode="auto">
          <a:xfrm rot="181545">
            <a:off x="4748463" y="4533317"/>
            <a:ext cx="1297044" cy="182877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693740" lon="19598713" rev="20215812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Content Placeholder 11" descr="panorama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91" t="19685" r="1845" b="12303"/>
          <a:stretch/>
        </p:blipFill>
        <p:spPr bwMode="auto">
          <a:xfrm>
            <a:off x="6499792" y="4482063"/>
            <a:ext cx="1261729" cy="186863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693740" lon="19598713" rev="20215812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5519484" y="4325198"/>
            <a:ext cx="6754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he-IL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339798" y="4325198"/>
            <a:ext cx="6754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he-IL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4734" y="6364703"/>
            <a:ext cx="65228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Successful matching of video frame i to the Orthophoto</a:t>
            </a:r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Content Placeholder 2"/>
          <p:cNvSpPr>
            <a:spLocks noGrp="1"/>
          </p:cNvSpPr>
          <p:nvPr>
            <p:ph idx="1"/>
          </p:nvPr>
        </p:nvSpPr>
        <p:spPr>
          <a:xfrm>
            <a:off x="231112" y="1026522"/>
            <a:ext cx="2958286" cy="76615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Solving the mosaic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5303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Camera Solution </a:t>
            </a:r>
            <a:r>
              <a:rPr lang="en-US" sz="3200" dirty="0"/>
              <a:t>(cont.)</a:t>
            </a:r>
            <a:endParaRPr lang="he-IL" sz="3200" dirty="0"/>
          </a:p>
        </p:txBody>
      </p:sp>
      <p:sp>
        <p:nvSpPr>
          <p:cNvPr id="4" name="Rectangle 3"/>
          <p:cNvSpPr/>
          <p:nvPr/>
        </p:nvSpPr>
        <p:spPr>
          <a:xfrm>
            <a:off x="1119116" y="2524836"/>
            <a:ext cx="6974006" cy="996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5" name="Down Arrow 4"/>
          <p:cNvSpPr/>
          <p:nvPr/>
        </p:nvSpPr>
        <p:spPr>
          <a:xfrm>
            <a:off x="1742538" y="1736275"/>
            <a:ext cx="371896" cy="952334"/>
          </a:xfrm>
          <a:prstGeom prst="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6" name="Down Arrow 5"/>
          <p:cNvSpPr/>
          <p:nvPr/>
        </p:nvSpPr>
        <p:spPr>
          <a:xfrm>
            <a:off x="4801904" y="1736275"/>
            <a:ext cx="371896" cy="952334"/>
          </a:xfrm>
          <a:prstGeom prst="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7" name="Down Arrow 6"/>
          <p:cNvSpPr/>
          <p:nvPr/>
        </p:nvSpPr>
        <p:spPr>
          <a:xfrm>
            <a:off x="6305429" y="1736275"/>
            <a:ext cx="371896" cy="952334"/>
          </a:xfrm>
          <a:prstGeom prst="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8" name="TextBox 7"/>
          <p:cNvSpPr txBox="1"/>
          <p:nvPr/>
        </p:nvSpPr>
        <p:spPr>
          <a:xfrm>
            <a:off x="1626733" y="1162660"/>
            <a:ext cx="6035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I,j</a:t>
            </a:r>
            <a:endParaRPr lang="he-IL" sz="20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6099" y="1162660"/>
            <a:ext cx="6035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he-IL" sz="20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9623" y="1162660"/>
            <a:ext cx="85262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5112" y="1164931"/>
            <a:ext cx="237888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Appr.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video frame</a:t>
            </a:r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0974" y="2768191"/>
            <a:ext cx="40302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Bundle Adjustment</a:t>
            </a:r>
            <a:endParaRPr lang="he-I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420171" y="3458165"/>
            <a:ext cx="371896" cy="772638"/>
          </a:xfrm>
          <a:prstGeom prst="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14" name="TextBox 13"/>
          <p:cNvSpPr txBox="1"/>
          <p:nvPr/>
        </p:nvSpPr>
        <p:spPr>
          <a:xfrm>
            <a:off x="2097758" y="4151190"/>
            <a:ext cx="501672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Solved mosaic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i,j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Azimuth and Elevation</a:t>
            </a:r>
            <a:endParaRPr lang="he-I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95785" y="5452065"/>
            <a:ext cx="8502555" cy="98683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The mosaic can be solved with relatively sparse </a:t>
            </a:r>
            <a:r>
              <a:rPr lang="en-US" dirty="0"/>
              <a:t>matching to the Orthophoto</a:t>
            </a:r>
          </a:p>
        </p:txBody>
      </p:sp>
    </p:spTree>
    <p:extLst>
      <p:ext uri="{BB962C8B-B14F-4D97-AF65-F5344CB8AC3E}">
        <p14:creationId xmlns:p14="http://schemas.microsoft.com/office/powerpoint/2010/main" val="13907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650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Fixed Camera Solution </a:t>
            </a:r>
            <a:r>
              <a:rPr lang="en-US" sz="2400" dirty="0"/>
              <a:t>(cont.)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Matching the video to the anchored mosaic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77502"/>
            <a:ext cx="8143210" cy="427337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57425" y="4467225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906764" y="4918692"/>
            <a:ext cx="138678" cy="1256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624055" y="2907878"/>
            <a:ext cx="121291" cy="121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2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Orthophoto vs. Anchored Mosaic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89" y="3571175"/>
            <a:ext cx="5764911" cy="931142"/>
          </a:xfrm>
          <a:prstGeom prst="rect">
            <a:avLst/>
          </a:prstGeom>
          <a:scene3d>
            <a:camera prst="perspectiveContrastingLeftFacing">
              <a:rot lat="1239306" lon="2911815" rev="21434584"/>
            </a:camera>
            <a:lightRig rig="threePt" dir="t"/>
          </a:scene3d>
        </p:spPr>
      </p:pic>
      <p:sp>
        <p:nvSpPr>
          <p:cNvPr id="5" name="Parallelogram 4"/>
          <p:cNvSpPr/>
          <p:nvPr/>
        </p:nvSpPr>
        <p:spPr>
          <a:xfrm>
            <a:off x="381000" y="2150429"/>
            <a:ext cx="4051300" cy="976246"/>
          </a:xfrm>
          <a:prstGeom prst="parallelogram">
            <a:avLst>
              <a:gd name="adj" fmla="val 11606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947"/>
            <a:ext cx="5465199" cy="453191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573161" y="1568655"/>
            <a:ext cx="0" cy="931229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58180" y="1882878"/>
            <a:ext cx="0" cy="931229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851354" y="1337188"/>
            <a:ext cx="0" cy="931229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73161" y="2499884"/>
            <a:ext cx="0" cy="17165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58180" y="2814107"/>
            <a:ext cx="0" cy="17165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51354" y="2268417"/>
            <a:ext cx="0" cy="17165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486084" y="4129323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056355" y="4457186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755899" y="4031005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486084" y="2477471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2056355" y="2805334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755899" y="2214053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464163" y="4285005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095741" y="3381374"/>
            <a:ext cx="1273137" cy="228717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872968" y="3381374"/>
            <a:ext cx="534011" cy="589116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198024" y="3610075"/>
            <a:ext cx="865216" cy="11829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620898" y="3998338"/>
            <a:ext cx="252070" cy="27407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2946750" y="3735174"/>
            <a:ext cx="2261820" cy="406332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142657" y="4449332"/>
            <a:ext cx="1354497" cy="1494268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005703" y="5924134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"/>
          <a:stretch/>
        </p:blipFill>
        <p:spPr>
          <a:xfrm>
            <a:off x="7152007" y="2851320"/>
            <a:ext cx="994098" cy="69764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54" name="TextBox 53"/>
          <p:cNvSpPr txBox="1"/>
          <p:nvPr/>
        </p:nvSpPr>
        <p:spPr>
          <a:xfrm>
            <a:off x="3314700" y="1576480"/>
            <a:ext cx="139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Orthophoto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746313" y="5337315"/>
            <a:ext cx="3321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Anchored Mosaic</a:t>
            </a:r>
          </a:p>
          <a:p>
            <a:pPr algn="ctr"/>
            <a:r>
              <a:rPr lang="en-US" dirty="0" smtClean="0"/>
              <a:t>P </a:t>
            </a:r>
            <a:r>
              <a:rPr lang="en-US" b="1" baseline="-25000" dirty="0" err="1" smtClean="0"/>
              <a:t>I,j</a:t>
            </a:r>
            <a:r>
              <a:rPr lang="en-US" baseline="-25000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Azimuth &amp; Elevation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811297" y="6477262"/>
            <a:ext cx="199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Real World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5138152" y="3628402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850896" y="2154126"/>
            <a:ext cx="139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 </a:t>
            </a:r>
            <a:r>
              <a:rPr lang="en-US" b="1" baseline="-25000" dirty="0" err="1" smtClean="0"/>
              <a:t>I,j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X,Y,Z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0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761"/>
            <a:ext cx="7886700" cy="1325563"/>
          </a:xfrm>
        </p:spPr>
        <p:txBody>
          <a:bodyPr anchor="t">
            <a:normAutofit/>
          </a:bodyPr>
          <a:lstStyle/>
          <a:p>
            <a:r>
              <a:rPr lang="en-US" sz="3600" dirty="0"/>
              <a:t>Extracting </a:t>
            </a:r>
            <a:r>
              <a:rPr lang="en-US" sz="3600" dirty="0" smtClean="0"/>
              <a:t>the map </a:t>
            </a:r>
            <a:r>
              <a:rPr lang="en-US" sz="3600" dirty="0"/>
              <a:t>coordinates of a pixel in the panoramic view</a:t>
            </a:r>
            <a:endParaRPr lang="he-I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7363"/>
            <a:ext cx="7886700" cy="14485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Given the camera location and view angle, the line of sight is intersected with the Digital Elevation Map (DEM) </a:t>
            </a:r>
            <a:r>
              <a:rPr lang="en-US" dirty="0" smtClean="0"/>
              <a:t>in order to </a:t>
            </a:r>
            <a:r>
              <a:rPr lang="en-US" dirty="0"/>
              <a:t>get the map coordinates</a:t>
            </a:r>
            <a:endParaRPr lang="he-IL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50523" y="3478015"/>
            <a:ext cx="5531265" cy="1394624"/>
            <a:chOff x="2164" y="11917"/>
            <a:chExt cx="5296" cy="1330"/>
          </a:xfrm>
        </p:grpSpPr>
        <p:cxnSp>
          <p:nvCxnSpPr>
            <p:cNvPr id="23" name="Line 172"/>
            <p:cNvCxnSpPr/>
            <p:nvPr/>
          </p:nvCxnSpPr>
          <p:spPr bwMode="auto">
            <a:xfrm>
              <a:off x="4191" y="12403"/>
              <a:ext cx="25" cy="6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Arc 173"/>
            <p:cNvSpPr>
              <a:spLocks/>
            </p:cNvSpPr>
            <p:nvPr/>
          </p:nvSpPr>
          <p:spPr bwMode="auto">
            <a:xfrm flipV="1">
              <a:off x="2164" y="11917"/>
              <a:ext cx="225" cy="2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e-IL" dirty="0"/>
            </a:p>
          </p:txBody>
        </p:sp>
        <p:sp>
          <p:nvSpPr>
            <p:cNvPr id="25" name="Text Box 179"/>
            <p:cNvSpPr txBox="1">
              <a:spLocks noChangeArrowheads="1"/>
            </p:cNvSpPr>
            <p:nvPr/>
          </p:nvSpPr>
          <p:spPr bwMode="auto">
            <a:xfrm>
              <a:off x="6685" y="12897"/>
              <a:ext cx="775" cy="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dirty="0">
                  <a:effectLst/>
                  <a:latin typeface="Calibri"/>
                  <a:ea typeface="Calibri"/>
                  <a:cs typeface="Arial"/>
                </a:rPr>
                <a:t> </a:t>
              </a:r>
            </a:p>
          </p:txBody>
        </p:sp>
      </p:grpSp>
      <p:cxnSp>
        <p:nvCxnSpPr>
          <p:cNvPr id="9" name="Line 170"/>
          <p:cNvCxnSpPr/>
          <p:nvPr/>
        </p:nvCxnSpPr>
        <p:spPr bwMode="auto">
          <a:xfrm>
            <a:off x="654221" y="3440261"/>
            <a:ext cx="2142112" cy="45403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Line 174"/>
          <p:cNvCxnSpPr/>
          <p:nvPr/>
        </p:nvCxnSpPr>
        <p:spPr bwMode="auto">
          <a:xfrm flipV="1">
            <a:off x="655265" y="2762873"/>
            <a:ext cx="0" cy="2169530"/>
          </a:xfrm>
          <a:prstGeom prst="line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75"/>
          <p:cNvSpPr txBox="1">
            <a:spLocks noChangeArrowheads="1"/>
          </p:cNvSpPr>
          <p:nvPr/>
        </p:nvSpPr>
        <p:spPr bwMode="auto">
          <a:xfrm>
            <a:off x="1621356" y="4778260"/>
            <a:ext cx="2786873" cy="45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Arial"/>
              </a:rPr>
              <a:t>Ground Intersection Point</a:t>
            </a:r>
          </a:p>
        </p:txBody>
      </p:sp>
      <p:sp>
        <p:nvSpPr>
          <p:cNvPr id="12" name="Text Box 176"/>
          <p:cNvSpPr txBox="1">
            <a:spLocks noChangeArrowheads="1"/>
          </p:cNvSpPr>
          <p:nvPr/>
        </p:nvSpPr>
        <p:spPr bwMode="auto">
          <a:xfrm>
            <a:off x="655265" y="3706602"/>
            <a:ext cx="1012046" cy="55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Arial"/>
              </a:rPr>
              <a:t>Elevation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Arial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487671" y="3795732"/>
            <a:ext cx="3886299" cy="922758"/>
          </a:xfrm>
          <a:custGeom>
            <a:avLst/>
            <a:gdLst>
              <a:gd name="T0" fmla="*/ 0 w 5940"/>
              <a:gd name="T1" fmla="*/ 2250 h 2250"/>
              <a:gd name="T2" fmla="*/ 540 w 5940"/>
              <a:gd name="T3" fmla="*/ 1530 h 2250"/>
              <a:gd name="T4" fmla="*/ 900 w 5940"/>
              <a:gd name="T5" fmla="*/ 1890 h 2250"/>
              <a:gd name="T6" fmla="*/ 2340 w 5940"/>
              <a:gd name="T7" fmla="*/ 90 h 2250"/>
              <a:gd name="T8" fmla="*/ 3960 w 5940"/>
              <a:gd name="T9" fmla="*/ 1350 h 2250"/>
              <a:gd name="T10" fmla="*/ 5940 w 5940"/>
              <a:gd name="T11" fmla="*/ 225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40" h="2250">
                <a:moveTo>
                  <a:pt x="0" y="2250"/>
                </a:moveTo>
                <a:cubicBezTo>
                  <a:pt x="195" y="1920"/>
                  <a:pt x="390" y="1590"/>
                  <a:pt x="540" y="1530"/>
                </a:cubicBezTo>
                <a:cubicBezTo>
                  <a:pt x="690" y="1470"/>
                  <a:pt x="600" y="2130"/>
                  <a:pt x="900" y="1890"/>
                </a:cubicBezTo>
                <a:cubicBezTo>
                  <a:pt x="1200" y="1650"/>
                  <a:pt x="1830" y="180"/>
                  <a:pt x="2340" y="90"/>
                </a:cubicBezTo>
                <a:cubicBezTo>
                  <a:pt x="2850" y="0"/>
                  <a:pt x="3360" y="990"/>
                  <a:pt x="3960" y="1350"/>
                </a:cubicBezTo>
                <a:cubicBezTo>
                  <a:pt x="4560" y="1710"/>
                  <a:pt x="5610" y="2100"/>
                  <a:pt x="5940" y="2250"/>
                </a:cubicBezTo>
              </a:path>
            </a:pathLst>
          </a:custGeom>
          <a:noFill/>
          <a:ln w="285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he-IL" dirty="0"/>
          </a:p>
        </p:txBody>
      </p:sp>
      <p:cxnSp>
        <p:nvCxnSpPr>
          <p:cNvPr id="14" name="Line 178"/>
          <p:cNvCxnSpPr/>
          <p:nvPr/>
        </p:nvCxnSpPr>
        <p:spPr bwMode="auto">
          <a:xfrm>
            <a:off x="250029" y="4721652"/>
            <a:ext cx="5400146" cy="0"/>
          </a:xfrm>
          <a:prstGeom prst="line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084830" y="2672694"/>
            <a:ext cx="2184934" cy="2200987"/>
            <a:chOff x="7917" y="1755"/>
            <a:chExt cx="2163" cy="2160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7917" y="1755"/>
              <a:ext cx="2163" cy="2160"/>
              <a:chOff x="7917" y="747"/>
              <a:chExt cx="2163" cy="2160"/>
            </a:xfrm>
          </p:grpSpPr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>
                <a:off x="7917" y="747"/>
                <a:ext cx="2159" cy="216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e-IL" dirty="0"/>
              </a:p>
            </p:txBody>
          </p:sp>
          <p:cxnSp>
            <p:nvCxnSpPr>
              <p:cNvPr id="19" name="Line 183"/>
              <p:cNvCxnSpPr/>
              <p:nvPr/>
            </p:nvCxnSpPr>
            <p:spPr bwMode="auto">
              <a:xfrm>
                <a:off x="9000" y="747"/>
                <a:ext cx="0" cy="216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Line 184"/>
              <p:cNvCxnSpPr/>
              <p:nvPr/>
            </p:nvCxnSpPr>
            <p:spPr bwMode="auto">
              <a:xfrm>
                <a:off x="7920" y="1827"/>
                <a:ext cx="216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Line 185"/>
              <p:cNvCxnSpPr>
                <a:endCxn id="18" idx="1"/>
              </p:cNvCxnSpPr>
              <p:nvPr/>
            </p:nvCxnSpPr>
            <p:spPr bwMode="auto">
              <a:xfrm flipH="1" flipV="1">
                <a:off x="8233" y="1063"/>
                <a:ext cx="767" cy="74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" name="Arc 186"/>
              <p:cNvSpPr>
                <a:spLocks/>
              </p:cNvSpPr>
              <p:nvPr/>
            </p:nvSpPr>
            <p:spPr bwMode="auto">
              <a:xfrm flipH="1">
                <a:off x="8640" y="1080"/>
                <a:ext cx="360" cy="36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e-IL" dirty="0"/>
              </a:p>
            </p:txBody>
          </p:sp>
        </p:grpSp>
        <p:sp>
          <p:nvSpPr>
            <p:cNvPr id="17" name="Text Box 187"/>
            <p:cNvSpPr txBox="1">
              <a:spLocks noChangeArrowheads="1"/>
            </p:cNvSpPr>
            <p:nvPr/>
          </p:nvSpPr>
          <p:spPr bwMode="auto">
            <a:xfrm flipV="1">
              <a:off x="8721" y="2212"/>
              <a:ext cx="1005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/>
                  <a:cs typeface="Arial"/>
                </a:rPr>
                <a:t>Traverse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81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" name="Nevo_sc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159079"/>
            <a:ext cx="7920363" cy="4702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6202474"/>
            <a:ext cx="281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ProTrack’s MAOF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78323" y="3105398"/>
            <a:ext cx="3752602" cy="3752602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89" y="3571175"/>
            <a:ext cx="5764911" cy="931142"/>
          </a:xfrm>
          <a:prstGeom prst="rect">
            <a:avLst/>
          </a:prstGeom>
          <a:scene3d>
            <a:camera prst="perspectiveContrastingLeftFacing">
              <a:rot lat="1239307" lon="2911816" rev="21434575"/>
            </a:camera>
            <a:lightRig rig="threePt" dir="t"/>
          </a:scene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"/>
          <a:stretch/>
        </p:blipFill>
        <p:spPr>
          <a:xfrm>
            <a:off x="7152007" y="2851320"/>
            <a:ext cx="994098" cy="69764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grpSp>
        <p:nvGrpSpPr>
          <p:cNvPr id="46" name="Group 45"/>
          <p:cNvGrpSpPr/>
          <p:nvPr/>
        </p:nvGrpSpPr>
        <p:grpSpPr>
          <a:xfrm>
            <a:off x="2946750" y="3381374"/>
            <a:ext cx="4422128" cy="760132"/>
            <a:chOff x="2946750" y="3381374"/>
            <a:chExt cx="4422128" cy="760132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6095741" y="3381374"/>
              <a:ext cx="1273137" cy="228717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198024" y="3610075"/>
              <a:ext cx="865216" cy="11829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2946750" y="3735174"/>
              <a:ext cx="2261820" cy="406332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5220220" y="3623290"/>
              <a:ext cx="174153" cy="17415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77" y="2181042"/>
            <a:ext cx="5394373" cy="871293"/>
          </a:xfrm>
          <a:prstGeom prst="rect">
            <a:avLst/>
          </a:prstGeom>
          <a:scene3d>
            <a:camera prst="perspectiveContrastingLeftFacing">
              <a:rot lat="388792" lon="525503" rev="21066962"/>
            </a:camera>
            <a:lightRig rig="threePt" dir="t"/>
          </a:scene3d>
        </p:spPr>
      </p:pic>
      <p:grpSp>
        <p:nvGrpSpPr>
          <p:cNvPr id="47" name="Group 46"/>
          <p:cNvGrpSpPr/>
          <p:nvPr/>
        </p:nvGrpSpPr>
        <p:grpSpPr>
          <a:xfrm rot="19591691">
            <a:off x="875372" y="2729614"/>
            <a:ext cx="4773371" cy="1356237"/>
            <a:chOff x="2946750" y="2785269"/>
            <a:chExt cx="4773371" cy="1356237"/>
          </a:xfrm>
        </p:grpSpPr>
        <p:cxnSp>
          <p:nvCxnSpPr>
            <p:cNvPr id="48" name="Straight Arrow Connector 47"/>
            <p:cNvCxnSpPr/>
            <p:nvPr/>
          </p:nvCxnSpPr>
          <p:spPr>
            <a:xfrm rot="2008309" flipH="1">
              <a:off x="6343764" y="2785269"/>
              <a:ext cx="1376357" cy="1313269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5198024" y="3610075"/>
              <a:ext cx="865216" cy="118294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2946750" y="3735174"/>
              <a:ext cx="2261820" cy="4063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Oval 52"/>
          <p:cNvSpPr/>
          <p:nvPr/>
        </p:nvSpPr>
        <p:spPr>
          <a:xfrm rot="19591691">
            <a:off x="4726088" y="2244243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2821099" y="3999075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3257425" y="3570570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2005150" y="4773422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Parallelogram 53"/>
          <p:cNvSpPr/>
          <p:nvPr/>
        </p:nvSpPr>
        <p:spPr>
          <a:xfrm>
            <a:off x="882526" y="941353"/>
            <a:ext cx="4051300" cy="976246"/>
          </a:xfrm>
          <a:prstGeom prst="parallelogram">
            <a:avLst>
              <a:gd name="adj" fmla="val 11606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2851896" y="343510"/>
            <a:ext cx="0" cy="931229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64" idx="4"/>
            <a:endCxn id="61" idx="0"/>
          </p:cNvCxnSpPr>
          <p:nvPr/>
        </p:nvCxnSpPr>
        <p:spPr>
          <a:xfrm>
            <a:off x="2851897" y="1448892"/>
            <a:ext cx="56279" cy="255018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2764820" y="1274739"/>
            <a:ext cx="174153" cy="174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1989477" y="94862"/>
            <a:ext cx="1442101" cy="4715939"/>
            <a:chOff x="1989477" y="94862"/>
            <a:chExt cx="1442101" cy="4715939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2076553" y="680498"/>
              <a:ext cx="0" cy="931229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072602" y="1676391"/>
              <a:ext cx="15053" cy="313441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3352880" y="94862"/>
              <a:ext cx="0" cy="931229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endCxn id="62" idx="0"/>
            </p:cNvCxnSpPr>
            <p:nvPr/>
          </p:nvCxnSpPr>
          <p:spPr>
            <a:xfrm flipH="1">
              <a:off x="3344502" y="1059341"/>
              <a:ext cx="8378" cy="251122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3257425" y="1004977"/>
              <a:ext cx="174153" cy="17415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/>
            <p:cNvSpPr/>
            <p:nvPr/>
          </p:nvSpPr>
          <p:spPr>
            <a:xfrm>
              <a:off x="1989477" y="1589314"/>
              <a:ext cx="174153" cy="17415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3330268" y="-20385"/>
            <a:ext cx="5687090" cy="1325563"/>
          </a:xfrm>
        </p:spPr>
        <p:txBody>
          <a:bodyPr/>
          <a:lstStyle/>
          <a:p>
            <a:r>
              <a:rPr lang="en-US" dirty="0" smtClean="0"/>
              <a:t>Ambiguity in Flat Angles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190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-2.77778E-6 -2.22222E-6 C -0.00191 -0.00741 -0.00312 -0.01505 -0.00555 -0.02199 C -0.00677 -0.0257 -0.00972 -0.02801 -0.01094 -0.03171 C -0.01233 -0.03542 -0.01163 -0.04005 -0.01285 -0.04375 C -0.01406 -0.04745 -0.01667 -0.05 -0.01823 -0.05347 C -0.01962 -0.05648 -0.02048 -0.05995 -0.02187 -0.0632 C -0.02882 -0.07847 -0.02795 -0.07593 -0.03646 -0.0875 C -0.03941 -0.09954 -0.03663 -0.09097 -0.04375 -0.1044 C -0.04618 -0.10926 -0.04792 -0.11482 -0.05104 -0.11898 C -0.05278 -0.1213 -0.05486 -0.12361 -0.05642 -0.12616 C -0.05781 -0.12847 -0.05868 -0.13125 -0.06007 -0.13357 C -0.06406 -0.13935 -0.06858 -0.14468 -0.07274 -0.15046 L -0.0783 -0.15764 C -0.08003 -0.16019 -0.08142 -0.1632 -0.08368 -0.16505 C -0.0868 -0.16736 -0.08976 -0.16968 -0.09271 -0.17222 C -0.09826 -0.17708 -0.10347 -0.18241 -0.1092 -0.18681 C -0.11215 -0.18912 -0.11528 -0.19144 -0.11823 -0.19398 C -0.12083 -0.1963 -0.12274 -0.19954 -0.12552 -0.20139 C -0.13246 -0.20602 -0.13993 -0.21019 -0.14739 -0.21343 C -0.14913 -0.21435 -0.15104 -0.21482 -0.15278 -0.21597 C -0.16562 -0.22315 -0.15833 -0.22292 -0.1783 -0.23056 L -0.19097 -0.23519 C -0.19687 -0.23773 -0.19687 -0.23843 -0.20364 -0.24005 C -0.20781 -0.2412 -0.21215 -0.24167 -0.21632 -0.24259 C -0.21996 -0.24329 -0.22361 -0.24398 -0.22726 -0.24491 C -0.22969 -0.2456 -0.23212 -0.24699 -0.23455 -0.24745 C -0.23628 -0.24769 -0.23819 -0.24745 -0.23993 -0.24745 " pathEditMode="relative" ptsTypes="AAAAAAAAAAAAAAAAAAAAAAAAAA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2" grpId="0" animBg="1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Ambiguities with DSM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410"/>
          <a:stretch/>
        </p:blipFill>
        <p:spPr>
          <a:xfrm>
            <a:off x="361507" y="1277458"/>
            <a:ext cx="8420986" cy="45279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147236" y="3040911"/>
            <a:ext cx="170121" cy="1701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043924" y="4724399"/>
            <a:ext cx="170121" cy="1701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23511" y="4545117"/>
            <a:ext cx="170121" cy="1701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29768" y="86001"/>
            <a:ext cx="8814816" cy="1325563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Protrack</a:t>
            </a:r>
            <a:r>
              <a:rPr lang="en-US" sz="4000" dirty="0"/>
              <a:t>:</a:t>
            </a:r>
            <a:r>
              <a:rPr lang="en-US" sz="4000" dirty="0" smtClean="0"/>
              <a:t> Technology and Applications</a:t>
            </a:r>
            <a:endParaRPr lang="en-US" sz="40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ahoma" pitchFamily="34" charset="0"/>
                <a:cs typeface="Tahoma" pitchFamily="34" charset="0"/>
              </a:rPr>
              <a:t>Video Stabilization and </a:t>
            </a:r>
            <a:r>
              <a:rPr lang="en-US" dirty="0" err="1" smtClean="0">
                <a:latin typeface="Tahoma" pitchFamily="34" charset="0"/>
                <a:cs typeface="Tahoma" pitchFamily="34" charset="0"/>
              </a:rPr>
              <a:t>Enhancment</a:t>
            </a:r>
            <a:endParaRPr lang="en-US" dirty="0">
              <a:latin typeface="Tahoma" pitchFamily="34" charset="0"/>
              <a:cs typeface="Tahoma" pitchFamily="34" charset="0"/>
            </a:endParaRPr>
          </a:p>
          <a:p>
            <a:r>
              <a:rPr lang="en-US" dirty="0" smtClean="0">
                <a:latin typeface="Tahoma" pitchFamily="34" charset="0"/>
                <a:cs typeface="Tahoma" pitchFamily="34" charset="0"/>
              </a:rPr>
              <a:t>Motion Detection and Classification</a:t>
            </a:r>
          </a:p>
          <a:p>
            <a:r>
              <a:rPr lang="en-US" dirty="0" smtClean="0">
                <a:latin typeface="Tahoma" pitchFamily="34" charset="0"/>
                <a:cs typeface="Tahoma" pitchFamily="34" charset="0"/>
              </a:rPr>
              <a:t>Unattended\Abandoned Object Detection</a:t>
            </a:r>
          </a:p>
          <a:p>
            <a:r>
              <a:rPr lang="en-US" dirty="0" smtClean="0">
                <a:latin typeface="Tahoma" pitchFamily="34" charset="0"/>
                <a:cs typeface="Tahoma" pitchFamily="34" charset="0"/>
              </a:rPr>
              <a:t>Object Tracking</a:t>
            </a:r>
          </a:p>
          <a:p>
            <a:r>
              <a:rPr lang="en-US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Exact Coordinates extraction </a:t>
            </a:r>
          </a:p>
          <a:p>
            <a:r>
              <a:rPr lang="en-US" dirty="0" smtClean="0">
                <a:latin typeface="Tahoma" pitchFamily="34" charset="0"/>
                <a:cs typeface="Tahoma" pitchFamily="34" charset="0"/>
              </a:rPr>
              <a:t>Geo-referenced Mosaics</a:t>
            </a:r>
          </a:p>
          <a:p>
            <a:endParaRPr lang="en-US" dirty="0">
              <a:latin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For airborne and ground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6950" y="2158006"/>
            <a:ext cx="2962275" cy="22245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001"/>
            <a:ext cx="8515350" cy="1325563"/>
          </a:xfrm>
        </p:spPr>
        <p:txBody>
          <a:bodyPr/>
          <a:lstStyle/>
          <a:p>
            <a:r>
              <a:rPr lang="en-US" dirty="0" smtClean="0"/>
              <a:t>Solving Ambiguities without DSM </a:t>
            </a:r>
            <a:r>
              <a:rPr lang="en-US" sz="2800" dirty="0" smtClean="0"/>
              <a:t>(cont.)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591">
            <a:off x="-531754" y="3709942"/>
            <a:ext cx="5597408" cy="1304925"/>
          </a:xfrm>
          <a:prstGeom prst="rect">
            <a:avLst/>
          </a:prstGeom>
          <a:scene3d>
            <a:camera prst="perspectiveContrastingLeftFacing">
              <a:rot lat="1239307" lon="2911816" rev="21434575"/>
            </a:camera>
            <a:lightRig rig="threePt" dir="t"/>
          </a:scene3d>
        </p:spPr>
      </p:pic>
      <p:cxnSp>
        <p:nvCxnSpPr>
          <p:cNvPr id="12" name="Straight Connector 11"/>
          <p:cNvCxnSpPr/>
          <p:nvPr/>
        </p:nvCxnSpPr>
        <p:spPr>
          <a:xfrm flipV="1">
            <a:off x="1101937" y="3981450"/>
            <a:ext cx="963297" cy="74107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55214" y="4681385"/>
            <a:ext cx="942235" cy="7613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573107" y="5171108"/>
            <a:ext cx="1030879" cy="7836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740903" y="4453368"/>
            <a:ext cx="1030358" cy="78391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Parallelogram 33"/>
          <p:cNvSpPr/>
          <p:nvPr/>
        </p:nvSpPr>
        <p:spPr>
          <a:xfrm rot="16961068">
            <a:off x="1791184" y="4155222"/>
            <a:ext cx="1089789" cy="794189"/>
          </a:xfrm>
          <a:prstGeom prst="parallelogram">
            <a:avLst>
              <a:gd name="adj" fmla="val 4451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863574" y="3411033"/>
            <a:ext cx="789553" cy="6028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572701" y="4519767"/>
            <a:ext cx="736833" cy="57484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45870" y="2351097"/>
            <a:ext cx="647573" cy="186204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650" y="5686510"/>
            <a:ext cx="90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7858" y="1815977"/>
            <a:ext cx="158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Orthophoto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9732" y="1783512"/>
            <a:ext cx="186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Ambiguity Zone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86" r="31297"/>
          <a:stretch/>
        </p:blipFill>
        <p:spPr>
          <a:xfrm rot="591335">
            <a:off x="673790" y="4879372"/>
            <a:ext cx="1241728" cy="1013286"/>
          </a:xfrm>
          <a:prstGeom prst="rect">
            <a:avLst/>
          </a:prstGeom>
          <a:scene3d>
            <a:camera prst="perspectiveContrastingLeftFacing">
              <a:rot lat="1239307" lon="2911816" rev="21434575"/>
            </a:camera>
            <a:lightRig rig="threePt" dir="t"/>
          </a:scene3d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007">
            <a:off x="1157706" y="5235055"/>
            <a:ext cx="199744" cy="34446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577573" y="1159733"/>
            <a:ext cx="7928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Using 2 mosaics from different view points (~10</a:t>
            </a:r>
            <a:r>
              <a:rPr lang="en-US" sz="2800" baseline="30000" dirty="0"/>
              <a:t>o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74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6950" y="2158006"/>
            <a:ext cx="2962275" cy="22245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001"/>
            <a:ext cx="8515350" cy="1325563"/>
          </a:xfrm>
        </p:spPr>
        <p:txBody>
          <a:bodyPr/>
          <a:lstStyle/>
          <a:p>
            <a:r>
              <a:rPr lang="en-US" dirty="0" smtClean="0"/>
              <a:t>Solving Ambiguities without DSM </a:t>
            </a:r>
            <a:r>
              <a:rPr lang="en-US" sz="2800" dirty="0" smtClean="0"/>
              <a:t>(cont.)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591">
            <a:off x="-531754" y="3709942"/>
            <a:ext cx="5597408" cy="1304925"/>
          </a:xfrm>
          <a:prstGeom prst="rect">
            <a:avLst/>
          </a:prstGeom>
          <a:scene3d>
            <a:camera prst="perspectiveContrastingLeftFacing">
              <a:rot lat="1239307" lon="2911816" rev="21434575"/>
            </a:camera>
            <a:lightRig rig="threePt" dir="t"/>
          </a:scene3d>
        </p:spPr>
      </p:pic>
      <p:cxnSp>
        <p:nvCxnSpPr>
          <p:cNvPr id="12" name="Straight Connector 11"/>
          <p:cNvCxnSpPr/>
          <p:nvPr/>
        </p:nvCxnSpPr>
        <p:spPr>
          <a:xfrm flipV="1">
            <a:off x="1101937" y="3981450"/>
            <a:ext cx="963297" cy="74107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55214" y="4681385"/>
            <a:ext cx="942235" cy="7613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573107" y="5171108"/>
            <a:ext cx="1030879" cy="7836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740903" y="4453368"/>
            <a:ext cx="1030358" cy="78391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Parallelogram 33"/>
          <p:cNvSpPr/>
          <p:nvPr/>
        </p:nvSpPr>
        <p:spPr>
          <a:xfrm rot="16961068">
            <a:off x="1791184" y="4155222"/>
            <a:ext cx="1089789" cy="794189"/>
          </a:xfrm>
          <a:prstGeom prst="parallelogram">
            <a:avLst>
              <a:gd name="adj" fmla="val 4451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863574" y="3411033"/>
            <a:ext cx="789553" cy="6028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572701" y="4519767"/>
            <a:ext cx="736833" cy="57484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45870" y="2351097"/>
            <a:ext cx="647573" cy="186204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650" y="5686510"/>
            <a:ext cx="90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7858" y="1815977"/>
            <a:ext cx="158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Orthophoto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9732" y="1783512"/>
            <a:ext cx="186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Ambiguity Zone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055">
            <a:off x="4115787" y="3803623"/>
            <a:ext cx="5365465" cy="1250852"/>
          </a:xfrm>
          <a:prstGeom prst="rect">
            <a:avLst/>
          </a:prstGeom>
          <a:scene3d>
            <a:camera prst="perspectiveContrastingLeftFacing" fov="3000000">
              <a:rot lat="1531395" lon="8208354" rev="21101485"/>
            </a:camera>
            <a:lightRig rig="threePt" dir="t"/>
          </a:scene3d>
        </p:spPr>
      </p:pic>
      <p:sp>
        <p:nvSpPr>
          <p:cNvPr id="24" name="TextBox 23"/>
          <p:cNvSpPr txBox="1"/>
          <p:nvPr/>
        </p:nvSpPr>
        <p:spPr>
          <a:xfrm rot="20958047">
            <a:off x="6169402" y="3779778"/>
            <a:ext cx="647573" cy="186204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1150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765823" y="3528103"/>
            <a:ext cx="2372494" cy="1375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27550" y="3190875"/>
            <a:ext cx="2278423" cy="1328892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2" name="Picture 4" descr="File:Epipolar geometry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1248053"/>
            <a:ext cx="1601719" cy="106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596231" y="1085742"/>
            <a:ext cx="6080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Search the target along the Epipolar line</a:t>
            </a:r>
            <a:endParaRPr lang="en-US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7044628" y="4692704"/>
            <a:ext cx="186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Epipolar Line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86" r="31297"/>
          <a:stretch/>
        </p:blipFill>
        <p:spPr>
          <a:xfrm rot="591335">
            <a:off x="673790" y="4879372"/>
            <a:ext cx="1241728" cy="1013286"/>
          </a:xfrm>
          <a:prstGeom prst="rect">
            <a:avLst/>
          </a:prstGeom>
          <a:scene3d>
            <a:camera prst="perspectiveContrastingLeftFacing">
              <a:rot lat="1239307" lon="2911816" rev="21434575"/>
            </a:camera>
            <a:lightRig rig="threePt" dir="t"/>
          </a:scene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007">
            <a:off x="1157706" y="5235055"/>
            <a:ext cx="199744" cy="3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6950" y="2158006"/>
            <a:ext cx="2962275" cy="22245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001"/>
            <a:ext cx="8515350" cy="1325563"/>
          </a:xfrm>
        </p:spPr>
        <p:txBody>
          <a:bodyPr/>
          <a:lstStyle/>
          <a:p>
            <a:r>
              <a:rPr lang="en-US" dirty="0" smtClean="0"/>
              <a:t>Solving Ambiguities without DSM </a:t>
            </a:r>
            <a:r>
              <a:rPr lang="en-US" sz="2800" dirty="0" smtClean="0"/>
              <a:t>(cont.)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591">
            <a:off x="-531754" y="3709942"/>
            <a:ext cx="5597408" cy="1304925"/>
          </a:xfrm>
          <a:prstGeom prst="rect">
            <a:avLst/>
          </a:prstGeom>
          <a:scene3d>
            <a:camera prst="perspectiveContrastingLeftFacing">
              <a:rot lat="1239307" lon="2911816" rev="21434575"/>
            </a:camera>
            <a:lightRig rig="threePt" dir="t"/>
          </a:scene3d>
        </p:spPr>
      </p:pic>
      <p:cxnSp>
        <p:nvCxnSpPr>
          <p:cNvPr id="12" name="Straight Connector 11"/>
          <p:cNvCxnSpPr/>
          <p:nvPr/>
        </p:nvCxnSpPr>
        <p:spPr>
          <a:xfrm flipV="1">
            <a:off x="1101937" y="3981450"/>
            <a:ext cx="963297" cy="74107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55214" y="4681385"/>
            <a:ext cx="942235" cy="76130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573107" y="5171108"/>
            <a:ext cx="1030879" cy="78368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740903" y="4453368"/>
            <a:ext cx="1030358" cy="78391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Parallelogram 33"/>
          <p:cNvSpPr/>
          <p:nvPr/>
        </p:nvSpPr>
        <p:spPr>
          <a:xfrm rot="16961068">
            <a:off x="1791184" y="4155222"/>
            <a:ext cx="1089789" cy="794189"/>
          </a:xfrm>
          <a:prstGeom prst="parallelogram">
            <a:avLst>
              <a:gd name="adj" fmla="val 4451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863574" y="3411033"/>
            <a:ext cx="789553" cy="6028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572701" y="4519767"/>
            <a:ext cx="736833" cy="57484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45870" y="2351097"/>
            <a:ext cx="647573" cy="186204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286" y="5701591"/>
            <a:ext cx="90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7858" y="1815977"/>
            <a:ext cx="158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Orthophoto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9732" y="1783512"/>
            <a:ext cx="186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Ambiguity Zone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055">
            <a:off x="4115787" y="3803623"/>
            <a:ext cx="5365465" cy="1250852"/>
          </a:xfrm>
          <a:prstGeom prst="rect">
            <a:avLst/>
          </a:prstGeom>
          <a:scene3d>
            <a:camera prst="perspectiveContrastingLeftFacing" fov="3000000">
              <a:rot lat="1531395" lon="8208354" rev="21101485"/>
            </a:camera>
            <a:lightRig rig="threePt" dir="t"/>
          </a:scene3d>
        </p:spPr>
      </p:pic>
      <p:sp>
        <p:nvSpPr>
          <p:cNvPr id="24" name="TextBox 23"/>
          <p:cNvSpPr txBox="1"/>
          <p:nvPr/>
        </p:nvSpPr>
        <p:spPr>
          <a:xfrm rot="20958047">
            <a:off x="6169402" y="3779778"/>
            <a:ext cx="647573" cy="186204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1150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765823" y="3528103"/>
            <a:ext cx="2372494" cy="1375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27550" y="3200400"/>
            <a:ext cx="2278423" cy="131936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2" name="Picture 4" descr="File:Epipolar geometry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1248053"/>
            <a:ext cx="1601719" cy="106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 flipH="1" flipV="1">
            <a:off x="3831054" y="3309269"/>
            <a:ext cx="3406127" cy="17566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 descr="http://static.freepik.com/free-photo/jcartier-building-clip-art_4222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86" y="4744058"/>
            <a:ext cx="572492" cy="9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86" r="31297"/>
          <a:stretch/>
        </p:blipFill>
        <p:spPr>
          <a:xfrm rot="591335">
            <a:off x="673790" y="4879372"/>
            <a:ext cx="1241728" cy="1013286"/>
          </a:xfrm>
          <a:prstGeom prst="rect">
            <a:avLst/>
          </a:prstGeom>
          <a:scene3d>
            <a:camera prst="perspectiveContrastingLeftFacing">
              <a:rot lat="1239307" lon="2911816" rev="21434575"/>
            </a:camera>
            <a:lightRig rig="threePt" dir="t"/>
          </a:scene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007">
            <a:off x="1157706" y="5235055"/>
            <a:ext cx="199744" cy="34446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439711" y="4620639"/>
            <a:ext cx="85718" cy="857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04" y="2285112"/>
            <a:ext cx="3128489" cy="25942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74" y="2209295"/>
            <a:ext cx="7005742" cy="1266331"/>
          </a:xfrm>
          <a:prstGeom prst="rect">
            <a:avLst/>
          </a:prstGeom>
          <a:scene3d>
            <a:camera prst="perspectiveContrastingLeftFacing">
              <a:rot lat="84979" lon="4712258" rev="20064869"/>
            </a:camera>
            <a:lightRig rig="threePt" dir="t"/>
          </a:scene3d>
        </p:spPr>
      </p:pic>
      <p:cxnSp>
        <p:nvCxnSpPr>
          <p:cNvPr id="26" name="Straight Connector 25"/>
          <p:cNvCxnSpPr/>
          <p:nvPr/>
        </p:nvCxnSpPr>
        <p:spPr>
          <a:xfrm flipH="1" flipV="1">
            <a:off x="2556398" y="3023462"/>
            <a:ext cx="1078407" cy="368170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19194" y="2722966"/>
            <a:ext cx="778454" cy="256004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001"/>
            <a:ext cx="8515350" cy="1325563"/>
          </a:xfrm>
        </p:spPr>
        <p:txBody>
          <a:bodyPr/>
          <a:lstStyle/>
          <a:p>
            <a:r>
              <a:rPr lang="en-US" dirty="0" smtClean="0"/>
              <a:t>Solving Ambiguities without DSM </a:t>
            </a:r>
            <a:r>
              <a:rPr lang="en-US" sz="2800" dirty="0" smtClean="0"/>
              <a:t>(cont.)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591">
            <a:off x="-439801" y="3846969"/>
            <a:ext cx="5597408" cy="1304925"/>
          </a:xfrm>
          <a:prstGeom prst="rect">
            <a:avLst/>
          </a:prstGeom>
          <a:scene3d>
            <a:camera prst="perspectiveContrastingLeftFacing">
              <a:rot lat="935053" lon="4496049" rev="245985"/>
            </a:camera>
            <a:lightRig rig="threePt" dir="t"/>
          </a:scene3d>
        </p:spPr>
      </p:pic>
      <p:cxnSp>
        <p:nvCxnSpPr>
          <p:cNvPr id="12" name="Straight Connector 11"/>
          <p:cNvCxnSpPr/>
          <p:nvPr/>
        </p:nvCxnSpPr>
        <p:spPr>
          <a:xfrm flipV="1">
            <a:off x="1342421" y="4184762"/>
            <a:ext cx="963297" cy="741072"/>
          </a:xfrm>
          <a:prstGeom prst="line">
            <a:avLst/>
          </a:prstGeom>
          <a:ln w="19050">
            <a:solidFill>
              <a:schemeClr val="accent4"/>
            </a:solidFill>
          </a:ln>
          <a:scene3d>
            <a:camera prst="orthographicFront">
              <a:rot lat="20747685" lon="1540797" rev="21449336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195698" y="4884697"/>
            <a:ext cx="942235" cy="761302"/>
          </a:xfrm>
          <a:prstGeom prst="line">
            <a:avLst/>
          </a:prstGeom>
          <a:ln w="19050">
            <a:solidFill>
              <a:schemeClr val="accent4"/>
            </a:solidFill>
          </a:ln>
          <a:scene3d>
            <a:camera prst="orthographicFront">
              <a:rot lat="20747685" lon="1540797" rev="21449336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813591" y="5374420"/>
            <a:ext cx="1030879" cy="783686"/>
          </a:xfrm>
          <a:prstGeom prst="line">
            <a:avLst/>
          </a:prstGeom>
          <a:ln w="19050">
            <a:solidFill>
              <a:schemeClr val="accent4"/>
            </a:solidFill>
          </a:ln>
          <a:scene3d>
            <a:camera prst="orthographicFront">
              <a:rot lat="20747685" lon="1540797" rev="21449336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981387" y="4656680"/>
            <a:ext cx="1030358" cy="783915"/>
          </a:xfrm>
          <a:prstGeom prst="line">
            <a:avLst/>
          </a:prstGeom>
          <a:ln w="19050">
            <a:solidFill>
              <a:schemeClr val="accent4"/>
            </a:solidFill>
          </a:ln>
          <a:scene3d>
            <a:camera prst="orthographicFront">
              <a:rot lat="20747685" lon="1540797" rev="21449336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Parallelogram 33"/>
          <p:cNvSpPr/>
          <p:nvPr/>
        </p:nvSpPr>
        <p:spPr>
          <a:xfrm rot="16601480">
            <a:off x="2031668" y="4284103"/>
            <a:ext cx="1089789" cy="794189"/>
          </a:xfrm>
          <a:prstGeom prst="parallelogram">
            <a:avLst>
              <a:gd name="adj" fmla="val 38700"/>
            </a:avLst>
          </a:prstGeom>
          <a:noFill/>
          <a:ln>
            <a:solidFill>
              <a:srgbClr val="FF0000"/>
            </a:solidFill>
          </a:ln>
          <a:scene3d>
            <a:camera prst="orthographicFront">
              <a:rot lat="20764097" lon="1849617" rev="207742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920146" y="3544894"/>
            <a:ext cx="1125835" cy="7902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13185" y="4723079"/>
            <a:ext cx="736833" cy="57484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  <a:scene3d>
            <a:camera prst="orthographicFront">
              <a:rot lat="20747685" lon="1540797" rev="21449336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47096" y="2473123"/>
            <a:ext cx="647573" cy="1862048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0958047">
            <a:off x="2546570" y="2116367"/>
            <a:ext cx="625402" cy="1446550"/>
          </a:xfrm>
          <a:prstGeom prst="rect">
            <a:avLst/>
          </a:prstGeom>
          <a:noFill/>
          <a:scene3d>
            <a:camera prst="isometricOffAxis2Top">
              <a:rot lat="18875053" lon="3890120" rev="17598457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880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86" r="31297"/>
          <a:stretch/>
        </p:blipFill>
        <p:spPr>
          <a:xfrm rot="591335">
            <a:off x="175589" y="5053824"/>
            <a:ext cx="2874766" cy="1013286"/>
          </a:xfrm>
          <a:prstGeom prst="rect">
            <a:avLst/>
          </a:prstGeom>
          <a:scene3d>
            <a:camera prst="perspectiveContrastingLeftFacing">
              <a:rot lat="336531" lon="4453161" rev="238072"/>
            </a:camera>
            <a:lightRig rig="threePt" dir="t"/>
          </a:scene3d>
        </p:spPr>
      </p:pic>
      <p:sp>
        <p:nvSpPr>
          <p:cNvPr id="31" name="TextBox 30"/>
          <p:cNvSpPr txBox="1"/>
          <p:nvPr/>
        </p:nvSpPr>
        <p:spPr>
          <a:xfrm>
            <a:off x="2810911" y="1085742"/>
            <a:ext cx="3866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Using an Aerial photo</a:t>
            </a:r>
            <a:endParaRPr lang="en-US" sz="2800" dirty="0"/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642451" y="3404147"/>
            <a:ext cx="403531" cy="14729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3778752" y="2983129"/>
            <a:ext cx="731025" cy="24916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858150" y="1800084"/>
            <a:ext cx="144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 photo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3721044" y="3208313"/>
            <a:ext cx="681029" cy="221323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398831" y="2771229"/>
            <a:ext cx="1379921" cy="448452"/>
          </a:xfrm>
          <a:prstGeom prst="straightConnector1">
            <a:avLst/>
          </a:prstGeom>
          <a:ln w="38100">
            <a:prstDash val="sysDash"/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2682444" y="2829061"/>
            <a:ext cx="103854" cy="10385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06" y="5422960"/>
            <a:ext cx="215330" cy="37134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0633" y="3462368"/>
            <a:ext cx="161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Mosaic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03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pPr algn="l"/>
            <a:r>
              <a:rPr lang="en-US" b="1" dirty="0" smtClean="0">
                <a:latin typeface="Trebuchet MS" panose="020B0603020202020204" pitchFamily="34" charset="0"/>
              </a:rPr>
              <a:t>Thank You</a:t>
            </a:r>
            <a:endParaRPr lang="en-US" b="1" dirty="0">
              <a:latin typeface="Trebuchet MS" panose="020B0603020202020204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n-US" dirty="0" smtClean="0"/>
          </a:p>
          <a:p>
            <a:pPr algn="r"/>
            <a:r>
              <a:rPr lang="en-US" dirty="0" smtClean="0"/>
              <a:t>Yoav@protrack.co.il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2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25754"/>
            <a:ext cx="7886700" cy="1325563"/>
          </a:xfrm>
        </p:spPr>
        <p:txBody>
          <a:bodyPr/>
          <a:lstStyle/>
          <a:p>
            <a:r>
              <a:rPr lang="en-US" dirty="0" smtClean="0"/>
              <a:t>Map Coordinates Extraction –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based </a:t>
            </a:r>
            <a:r>
              <a:rPr lang="en-US" sz="3600" dirty="0" smtClean="0"/>
              <a:t>on</a:t>
            </a:r>
            <a:r>
              <a:rPr lang="he-IL" sz="3600" dirty="0" smtClean="0"/>
              <a:t> </a:t>
            </a:r>
            <a:r>
              <a:rPr lang="en-US" sz="3600" dirty="0" smtClean="0"/>
              <a:t>camera’s physical data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8" y="3601760"/>
            <a:ext cx="4260850" cy="2366055"/>
          </a:xfrm>
        </p:spPr>
      </p:pic>
      <p:sp>
        <p:nvSpPr>
          <p:cNvPr id="4" name="Parallelogram 3"/>
          <p:cNvSpPr/>
          <p:nvPr/>
        </p:nvSpPr>
        <p:spPr>
          <a:xfrm>
            <a:off x="346510" y="2639234"/>
            <a:ext cx="2358189" cy="1135781"/>
          </a:xfrm>
          <a:prstGeom prst="parallelogram">
            <a:avLst>
              <a:gd name="adj" fmla="val 775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endCxn id="23" idx="0"/>
          </p:cNvCxnSpPr>
          <p:nvPr/>
        </p:nvCxnSpPr>
        <p:spPr>
          <a:xfrm>
            <a:off x="827775" y="2402967"/>
            <a:ext cx="173450" cy="10644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27775" y="2402967"/>
            <a:ext cx="640283" cy="854808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85644" y="3375118"/>
            <a:ext cx="370571" cy="2246036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80758" y="3289445"/>
            <a:ext cx="558851" cy="753507"/>
          </a:xfrm>
          <a:prstGeom prst="line">
            <a:avLst/>
          </a:prstGeom>
          <a:ln>
            <a:prstDash val="dash"/>
            <a:headEnd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99738" y="2232264"/>
            <a:ext cx="176799" cy="1707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7964" y="3336218"/>
            <a:ext cx="30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995653" y="5452070"/>
            <a:ext cx="30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 rot="20959978" flipH="1">
            <a:off x="924068" y="3466774"/>
            <a:ext cx="168843" cy="784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 rot="20959978" flipH="1">
            <a:off x="1236138" y="5606560"/>
            <a:ext cx="305819" cy="1263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460155" y="1312289"/>
            <a:ext cx="4572000" cy="49254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u="sng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Given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Video image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Camera’s GPS approximated position 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Camera’s approximated Field of View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FOV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Approximated view angles - V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 – Digital Elevation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</a:t>
            </a:r>
            <a:b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u="sng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Problem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Compute the map coordinates P of a pixel 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video image</a:t>
            </a: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Compute the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approximated</a:t>
            </a:r>
            <a:b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camera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Compute the line of sight going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endParaRPr lang="en-US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Intersect the line with the DEM and find P</a:t>
            </a:r>
          </a:p>
        </p:txBody>
      </p:sp>
      <p:sp>
        <p:nvSpPr>
          <p:cNvPr id="22" name="Oval 21"/>
          <p:cNvSpPr/>
          <p:nvPr/>
        </p:nvSpPr>
        <p:spPr>
          <a:xfrm rot="20959978" flipH="1">
            <a:off x="1394851" y="3242859"/>
            <a:ext cx="168843" cy="7848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75248" y="2136486"/>
            <a:ext cx="30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003667" y="3632325"/>
            <a:ext cx="30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9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707" y="5208702"/>
            <a:ext cx="1726483" cy="14720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5" y="5211258"/>
            <a:ext cx="1664135" cy="14694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1282701" y="3051261"/>
            <a:ext cx="6654800" cy="229423"/>
          </a:xfrm>
          <a:prstGeom prst="rect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327" y="1228913"/>
            <a:ext cx="83613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very accurate results can be achieved </a:t>
            </a:r>
            <a:r>
              <a:rPr lang="en-US" sz="2400" dirty="0" smtClean="0"/>
              <a:t>by using a system which matches </a:t>
            </a:r>
            <a:r>
              <a:rPr lang="en-US" sz="2400" dirty="0"/>
              <a:t>the image to </a:t>
            </a:r>
            <a:r>
              <a:rPr lang="en-US" sz="2400" dirty="0" smtClean="0"/>
              <a:t>an Orthophoto </a:t>
            </a:r>
            <a:r>
              <a:rPr lang="en-US" sz="2400" dirty="0"/>
              <a:t>(Orthogonal </a:t>
            </a:r>
            <a:r>
              <a:rPr lang="en-US" sz="2400" dirty="0" smtClean="0"/>
              <a:t>Aerial Photo)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290017" y="3525314"/>
            <a:ext cx="5273359" cy="1391057"/>
            <a:chOff x="672108" y="3494681"/>
            <a:chExt cx="4539078" cy="960835"/>
          </a:xfrm>
        </p:grpSpPr>
        <p:sp>
          <p:nvSpPr>
            <p:cNvPr id="8" name="Freeform 7"/>
            <p:cNvSpPr/>
            <p:nvPr/>
          </p:nvSpPr>
          <p:spPr>
            <a:xfrm>
              <a:off x="672108" y="3494682"/>
              <a:ext cx="1601390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352" tIns="184352" rIns="184352" bIns="184352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100" kern="1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609796" y="3494681"/>
              <a:ext cx="1601390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352" tIns="184352" rIns="184352" bIns="184352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100" kern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10630" y="3613667"/>
            <a:ext cx="7888135" cy="1747092"/>
            <a:chOff x="3477438" y="3923984"/>
            <a:chExt cx="6789763" cy="1194933"/>
          </a:xfrm>
        </p:grpSpPr>
        <p:sp>
          <p:nvSpPr>
            <p:cNvPr id="18" name="Freeform 17"/>
            <p:cNvSpPr/>
            <p:nvPr/>
          </p:nvSpPr>
          <p:spPr>
            <a:xfrm>
              <a:off x="8665811" y="3923984"/>
              <a:ext cx="1601390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4352" tIns="184352" rIns="184352" bIns="184352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100" kern="1200" dirty="0"/>
            </a:p>
          </p:txBody>
        </p:sp>
        <p:sp>
          <p:nvSpPr>
            <p:cNvPr id="19" name="Freeform 18"/>
            <p:cNvSpPr/>
            <p:nvPr/>
          </p:nvSpPr>
          <p:spPr>
            <a:xfrm rot="16200000">
              <a:off x="6437034" y="4742448"/>
              <a:ext cx="355795" cy="397144"/>
            </a:xfrm>
            <a:custGeom>
              <a:avLst/>
              <a:gdLst>
                <a:gd name="connsiteX0" fmla="*/ 0 w 355795"/>
                <a:gd name="connsiteY0" fmla="*/ 79429 h 397144"/>
                <a:gd name="connsiteX1" fmla="*/ 177898 w 355795"/>
                <a:gd name="connsiteY1" fmla="*/ 79429 h 397144"/>
                <a:gd name="connsiteX2" fmla="*/ 177898 w 355795"/>
                <a:gd name="connsiteY2" fmla="*/ 0 h 397144"/>
                <a:gd name="connsiteX3" fmla="*/ 355795 w 355795"/>
                <a:gd name="connsiteY3" fmla="*/ 198572 h 397144"/>
                <a:gd name="connsiteX4" fmla="*/ 177898 w 355795"/>
                <a:gd name="connsiteY4" fmla="*/ 397144 h 397144"/>
                <a:gd name="connsiteX5" fmla="*/ 177898 w 355795"/>
                <a:gd name="connsiteY5" fmla="*/ 317715 h 397144"/>
                <a:gd name="connsiteX6" fmla="*/ 0 w 355795"/>
                <a:gd name="connsiteY6" fmla="*/ 317715 h 397144"/>
                <a:gd name="connsiteX7" fmla="*/ 0 w 355795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795" h="397144">
                  <a:moveTo>
                    <a:pt x="0" y="79429"/>
                  </a:moveTo>
                  <a:lnTo>
                    <a:pt x="177898" y="79429"/>
                  </a:lnTo>
                  <a:lnTo>
                    <a:pt x="177898" y="0"/>
                  </a:lnTo>
                  <a:lnTo>
                    <a:pt x="355795" y="198572"/>
                  </a:lnTo>
                  <a:lnTo>
                    <a:pt x="177898" y="397144"/>
                  </a:lnTo>
                  <a:lnTo>
                    <a:pt x="177898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9429" rIns="106738" bIns="794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  <p:sp>
          <p:nvSpPr>
            <p:cNvPr id="35" name="Freeform 34"/>
            <p:cNvSpPr/>
            <p:nvPr/>
          </p:nvSpPr>
          <p:spPr>
            <a:xfrm rot="16200000">
              <a:off x="3498112" y="4742448"/>
              <a:ext cx="355795" cy="397144"/>
            </a:xfrm>
            <a:custGeom>
              <a:avLst/>
              <a:gdLst>
                <a:gd name="connsiteX0" fmla="*/ 0 w 355795"/>
                <a:gd name="connsiteY0" fmla="*/ 79429 h 397144"/>
                <a:gd name="connsiteX1" fmla="*/ 177898 w 355795"/>
                <a:gd name="connsiteY1" fmla="*/ 79429 h 397144"/>
                <a:gd name="connsiteX2" fmla="*/ 177898 w 355795"/>
                <a:gd name="connsiteY2" fmla="*/ 0 h 397144"/>
                <a:gd name="connsiteX3" fmla="*/ 355795 w 355795"/>
                <a:gd name="connsiteY3" fmla="*/ 198572 h 397144"/>
                <a:gd name="connsiteX4" fmla="*/ 177898 w 355795"/>
                <a:gd name="connsiteY4" fmla="*/ 397144 h 397144"/>
                <a:gd name="connsiteX5" fmla="*/ 177898 w 355795"/>
                <a:gd name="connsiteY5" fmla="*/ 317715 h 397144"/>
                <a:gd name="connsiteX6" fmla="*/ 0 w 355795"/>
                <a:gd name="connsiteY6" fmla="*/ 317715 h 397144"/>
                <a:gd name="connsiteX7" fmla="*/ 0 w 355795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795" h="397144">
                  <a:moveTo>
                    <a:pt x="0" y="79429"/>
                  </a:moveTo>
                  <a:lnTo>
                    <a:pt x="177898" y="79429"/>
                  </a:lnTo>
                  <a:lnTo>
                    <a:pt x="177898" y="0"/>
                  </a:lnTo>
                  <a:lnTo>
                    <a:pt x="355795" y="198572"/>
                  </a:lnTo>
                  <a:lnTo>
                    <a:pt x="177898" y="397144"/>
                  </a:lnTo>
                  <a:lnTo>
                    <a:pt x="177898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9429" rIns="106738" bIns="794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  <p:sp>
        <p:nvSpPr>
          <p:cNvPr id="23" name="Down Arrow 22"/>
          <p:cNvSpPr/>
          <p:nvPr/>
        </p:nvSpPr>
        <p:spPr>
          <a:xfrm>
            <a:off x="1032855" y="2743201"/>
            <a:ext cx="371896" cy="829504"/>
          </a:xfrm>
          <a:prstGeom prst="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28" name="Down Arrow 27"/>
          <p:cNvSpPr/>
          <p:nvPr/>
        </p:nvSpPr>
        <p:spPr>
          <a:xfrm>
            <a:off x="7789803" y="3051261"/>
            <a:ext cx="371896" cy="668002"/>
          </a:xfrm>
          <a:prstGeom prst="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30" name="Down Arrow 29"/>
          <p:cNvSpPr/>
          <p:nvPr/>
        </p:nvSpPr>
        <p:spPr>
          <a:xfrm>
            <a:off x="7760073" y="4909682"/>
            <a:ext cx="371896" cy="629243"/>
          </a:xfrm>
          <a:prstGeom prst="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31" name="TextBox 30"/>
          <p:cNvSpPr txBox="1"/>
          <p:nvPr/>
        </p:nvSpPr>
        <p:spPr>
          <a:xfrm>
            <a:off x="7045168" y="5534624"/>
            <a:ext cx="181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Accurate</a:t>
            </a:r>
            <a:br>
              <a:rPr lang="en-US" dirty="0"/>
            </a:br>
            <a:r>
              <a:rPr lang="en-US" dirty="0"/>
              <a:t>Camera Model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0016" y="2096868"/>
            <a:ext cx="1857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Approximate Camera Model M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82251" y="3724604"/>
            <a:ext cx="181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T</a:t>
            </a:r>
            <a:r>
              <a:rPr lang="en-US" baseline="-25000" dirty="0" smtClean="0"/>
              <a:t>1,2</a:t>
            </a:r>
            <a:endParaRPr lang="en-US" baseline="-25000" dirty="0"/>
          </a:p>
        </p:txBody>
      </p:sp>
      <p:sp>
        <p:nvSpPr>
          <p:cNvPr id="38" name="Down Arrow 37"/>
          <p:cNvSpPr/>
          <p:nvPr/>
        </p:nvSpPr>
        <p:spPr>
          <a:xfrm rot="16200000">
            <a:off x="2661232" y="3373783"/>
            <a:ext cx="561934" cy="1786403"/>
          </a:xfrm>
          <a:prstGeom prst="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39" name="Down Arrow 38"/>
          <p:cNvSpPr/>
          <p:nvPr/>
        </p:nvSpPr>
        <p:spPr>
          <a:xfrm rot="16200000">
            <a:off x="6047019" y="3400188"/>
            <a:ext cx="561934" cy="1733593"/>
          </a:xfrm>
          <a:prstGeom prst="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40" name="TextBox 39"/>
          <p:cNvSpPr txBox="1"/>
          <p:nvPr/>
        </p:nvSpPr>
        <p:spPr>
          <a:xfrm>
            <a:off x="2035934" y="3719263"/>
            <a:ext cx="181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Rendered Image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34706" y="3883148"/>
            <a:ext cx="181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z="1600" dirty="0"/>
              <a:t>Image Correlator</a:t>
            </a:r>
            <a:br>
              <a:rPr lang="en-US" sz="1600" dirty="0"/>
            </a:br>
            <a:r>
              <a:rPr lang="en-US" sz="1600" dirty="0"/>
              <a:t>(Image Matching)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059371" y="3991957"/>
            <a:ext cx="181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T</a:t>
            </a:r>
            <a:r>
              <a:rPr lang="en-US" baseline="-25000" dirty="0" smtClean="0"/>
              <a:t>1,2</a:t>
            </a:r>
            <a:r>
              <a:rPr lang="en-US" dirty="0" smtClean="0"/>
              <a:t> </a:t>
            </a:r>
            <a:r>
              <a:rPr lang="en-US" sz="1600" dirty="0"/>
              <a:t>x 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28650" y="-12575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Map Coordinates Extraction –</a:t>
            </a:r>
            <a:br>
              <a:rPr lang="en-US" dirty="0" smtClean="0"/>
            </a:br>
            <a:r>
              <a:rPr lang="en-US" sz="3600" dirty="0" smtClean="0"/>
              <a:t>based on</a:t>
            </a:r>
            <a:r>
              <a:rPr lang="he-IL" sz="3600" dirty="0" smtClean="0"/>
              <a:t> </a:t>
            </a:r>
            <a:r>
              <a:rPr lang="en-US" sz="3600" dirty="0" smtClean="0"/>
              <a:t>Image Matching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734706" y="6123047"/>
            <a:ext cx="181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Video Image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2538" y="6123047"/>
            <a:ext cx="181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z="1600" b="1" dirty="0">
                <a:solidFill>
                  <a:schemeClr val="accent4"/>
                </a:solidFill>
              </a:rPr>
              <a:t>Orthophoto + DTM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8657" y="4066135"/>
            <a:ext cx="181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Renderer</a:t>
            </a:r>
            <a:endPara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867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Video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Several technics can be used to allow continuous coordinates extraction in real-time video:</a:t>
            </a:r>
          </a:p>
          <a:p>
            <a:pPr lvl="0"/>
            <a:r>
              <a:rPr lang="en-US" dirty="0"/>
              <a:t>Compute the motion between consecutive video frames to predict the camera model in the next frame</a:t>
            </a:r>
          </a:p>
          <a:p>
            <a:r>
              <a:rPr lang="en-US" dirty="0" smtClean="0"/>
              <a:t>If </a:t>
            </a:r>
            <a:r>
              <a:rPr lang="en-US" dirty="0"/>
              <a:t>direct video matching </a:t>
            </a:r>
            <a:r>
              <a:rPr lang="en-US" dirty="0" smtClean="0"/>
              <a:t>failed</a:t>
            </a:r>
            <a:r>
              <a:rPr lang="en-US" dirty="0"/>
              <a:t>, previously </a:t>
            </a:r>
            <a:r>
              <a:rPr lang="en-US" dirty="0" smtClean="0"/>
              <a:t>matched images can </a:t>
            </a:r>
            <a:r>
              <a:rPr lang="en-US" dirty="0"/>
              <a:t>be used instead</a:t>
            </a:r>
          </a:p>
        </p:txBody>
      </p:sp>
    </p:spTree>
    <p:extLst>
      <p:ext uri="{BB962C8B-B14F-4D97-AF65-F5344CB8AC3E}">
        <p14:creationId xmlns:p14="http://schemas.microsoft.com/office/powerpoint/2010/main" val="14010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86001"/>
            <a:ext cx="8046720" cy="1325563"/>
          </a:xfrm>
        </p:spPr>
        <p:txBody>
          <a:bodyPr/>
          <a:lstStyle/>
          <a:p>
            <a:r>
              <a:rPr lang="en-US" dirty="0" smtClean="0"/>
              <a:t>Continuous Video Matching - Demo</a:t>
            </a:r>
            <a:endParaRPr lang="en-US" dirty="0"/>
          </a:p>
        </p:txBody>
      </p:sp>
      <p:pic>
        <p:nvPicPr>
          <p:cNvPr id="6" name="maof-demo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1135867"/>
            <a:ext cx="7896711" cy="4620040"/>
          </a:xfrm>
        </p:spPr>
      </p:pic>
      <p:sp>
        <p:nvSpPr>
          <p:cNvPr id="3" name="TextBox 2"/>
          <p:cNvSpPr txBox="1"/>
          <p:nvPr/>
        </p:nvSpPr>
        <p:spPr>
          <a:xfrm>
            <a:off x="628650" y="6202474"/>
            <a:ext cx="281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ProTrack’s MAOF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707" y="3484736"/>
            <a:ext cx="1578978" cy="11294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r="55086"/>
          <a:stretch/>
        </p:blipFill>
        <p:spPr>
          <a:xfrm>
            <a:off x="6451707" y="4791760"/>
            <a:ext cx="1578978" cy="1117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Flat Angle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7363"/>
            <a:ext cx="7886700" cy="20600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Matching </a:t>
            </a:r>
            <a:r>
              <a:rPr lang="en-US" dirty="0" smtClean="0"/>
              <a:t>a video </a:t>
            </a:r>
            <a:r>
              <a:rPr lang="en-US" dirty="0"/>
              <a:t>from </a:t>
            </a:r>
            <a:r>
              <a:rPr lang="en-US" dirty="0" smtClean="0"/>
              <a:t>a flat </a:t>
            </a:r>
            <a:r>
              <a:rPr lang="en-US" dirty="0"/>
              <a:t>angle camera is </a:t>
            </a:r>
            <a:r>
              <a:rPr lang="en-US" dirty="0" smtClean="0"/>
              <a:t>problematic:</a:t>
            </a:r>
            <a:endParaRPr lang="en-US" dirty="0"/>
          </a:p>
          <a:p>
            <a:pPr lvl="1"/>
            <a:r>
              <a:rPr lang="en-US" dirty="0" smtClean="0"/>
              <a:t>The Orthophoto </a:t>
            </a:r>
            <a:r>
              <a:rPr lang="en-US" dirty="0"/>
              <a:t>is created from </a:t>
            </a:r>
            <a:r>
              <a:rPr lang="en-US" dirty="0" smtClean="0"/>
              <a:t>a bird’s </a:t>
            </a:r>
            <a:r>
              <a:rPr lang="en-US" dirty="0"/>
              <a:t>view </a:t>
            </a:r>
            <a:r>
              <a:rPr lang="en-US" dirty="0" smtClean="0"/>
              <a:t>angle</a:t>
            </a:r>
            <a:endParaRPr lang="en-US" dirty="0"/>
          </a:p>
          <a:p>
            <a:pPr lvl="1"/>
            <a:r>
              <a:rPr lang="en-US" dirty="0" smtClean="0"/>
              <a:t>The DEM </a:t>
            </a:r>
            <a:r>
              <a:rPr lang="en-US" dirty="0"/>
              <a:t>does not reflect the </a:t>
            </a:r>
            <a:r>
              <a:rPr lang="en-US" dirty="0" smtClean="0"/>
              <a:t>earth’s </a:t>
            </a:r>
            <a:r>
              <a:rPr lang="en-US" dirty="0"/>
              <a:t>cover</a:t>
            </a:r>
          </a:p>
        </p:txBody>
      </p:sp>
      <p:sp>
        <p:nvSpPr>
          <p:cNvPr id="4" name="Freeform 3"/>
          <p:cNvSpPr/>
          <p:nvPr/>
        </p:nvSpPr>
        <p:spPr>
          <a:xfrm>
            <a:off x="4067511" y="3495696"/>
            <a:ext cx="1707538" cy="1138191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352" tIns="184352" rIns="184352" bIns="184352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100" kern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015015" y="3825612"/>
            <a:ext cx="181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z="1600" dirty="0"/>
              <a:t>Renderer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8427" y="3169938"/>
            <a:ext cx="181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z="1600" dirty="0" smtClean="0"/>
              <a:t>Rendered Image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9" y="4277370"/>
            <a:ext cx="3514023" cy="2385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0177" flipH="1">
            <a:off x="979909" y="3354829"/>
            <a:ext cx="1020033" cy="73854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512029" y="4277370"/>
            <a:ext cx="13969" cy="88979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1506">
            <a:off x="3838274" y="4967914"/>
            <a:ext cx="1054119" cy="749562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 rot="16200000">
            <a:off x="5813902" y="3647635"/>
            <a:ext cx="561934" cy="789670"/>
          </a:xfrm>
          <a:prstGeom prst="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18" name="Down Arrow 17"/>
          <p:cNvSpPr/>
          <p:nvPr/>
        </p:nvSpPr>
        <p:spPr>
          <a:xfrm rot="14550178">
            <a:off x="3110417" y="3683415"/>
            <a:ext cx="561934" cy="1429013"/>
          </a:xfrm>
          <a:prstGeom prst="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19" name="TextBox 18"/>
          <p:cNvSpPr txBox="1"/>
          <p:nvPr/>
        </p:nvSpPr>
        <p:spPr>
          <a:xfrm>
            <a:off x="3493785" y="5537805"/>
            <a:ext cx="181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z="1600" dirty="0" smtClean="0"/>
              <a:t>Ground Camera</a:t>
            </a:r>
            <a:endParaRPr lang="en-US" sz="1600" dirty="0"/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1674098" y="5274437"/>
            <a:ext cx="2237502" cy="68259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59822" y="5915166"/>
            <a:ext cx="181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z="1600" dirty="0"/>
              <a:t>Video Image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8289" y="6036643"/>
            <a:ext cx="181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z="1600" dirty="0" smtClean="0"/>
              <a:t>Orthophoto</a:t>
            </a:r>
            <a:endParaRPr lang="en-US" sz="1600" dirty="0"/>
          </a:p>
        </p:txBody>
      </p:sp>
      <p:sp>
        <p:nvSpPr>
          <p:cNvPr id="21" name="Down Arrow 20"/>
          <p:cNvSpPr/>
          <p:nvPr/>
        </p:nvSpPr>
        <p:spPr>
          <a:xfrm rot="16200000">
            <a:off x="5495325" y="4687801"/>
            <a:ext cx="561934" cy="1426823"/>
          </a:xfrm>
          <a:prstGeom prst="down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6738" bIns="79429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dirty="0"/>
          </a:p>
        </p:txBody>
      </p:sp>
      <p:sp>
        <p:nvSpPr>
          <p:cNvPr id="25" name="TextBox 24"/>
          <p:cNvSpPr txBox="1"/>
          <p:nvPr/>
        </p:nvSpPr>
        <p:spPr>
          <a:xfrm>
            <a:off x="1077745" y="3327400"/>
            <a:ext cx="2854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z="1600" dirty="0" smtClean="0"/>
              <a:t>Near- Orthogonal</a:t>
            </a:r>
          </a:p>
          <a:p>
            <a:r>
              <a:rPr lang="en-US" sz="1600" dirty="0" smtClean="0"/>
              <a:t>View Point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46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Angle Problem -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52549"/>
            <a:ext cx="2957639" cy="2520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096" y="1552549"/>
            <a:ext cx="3524249" cy="2520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803" y="4332233"/>
            <a:ext cx="5172382" cy="2157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798" y="1567255"/>
            <a:ext cx="249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Original Orthophoto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9968" y="1552549"/>
            <a:ext cx="1721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Rendered View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2185" y="4328440"/>
            <a:ext cx="173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Ground Camera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Build </a:t>
            </a:r>
            <a:r>
              <a:rPr lang="en-US" dirty="0"/>
              <a:t>and use </a:t>
            </a:r>
            <a:r>
              <a:rPr lang="en-US" dirty="0" smtClean="0"/>
              <a:t>a geo-referenced </a:t>
            </a:r>
            <a:r>
              <a:rPr lang="en-US" dirty="0"/>
              <a:t>mosaic taken from </a:t>
            </a:r>
            <a:r>
              <a:rPr lang="en-US" dirty="0" smtClean="0"/>
              <a:t>the observer’s location</a:t>
            </a:r>
            <a:endParaRPr lang="en-US" dirty="0"/>
          </a:p>
          <a:p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296448" y="2413748"/>
            <a:ext cx="8832999" cy="3351785"/>
            <a:chOff x="239747" y="4841480"/>
            <a:chExt cx="5501684" cy="1807643"/>
          </a:xfrm>
        </p:grpSpPr>
        <p:pic>
          <p:nvPicPr>
            <p:cNvPr id="10" name="Picture 9" descr="panoram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85" r="1845" b="12303"/>
            <a:stretch>
              <a:fillRect/>
            </a:stretch>
          </p:blipFill>
          <p:spPr bwMode="auto">
            <a:xfrm>
              <a:off x="646944" y="4904719"/>
              <a:ext cx="4263127" cy="1744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39747" y="4841480"/>
              <a:ext cx="5501684" cy="1666470"/>
              <a:chOff x="1620" y="7418"/>
              <a:chExt cx="9728" cy="3742"/>
            </a:xfrm>
          </p:grpSpPr>
          <p:cxnSp>
            <p:nvCxnSpPr>
              <p:cNvPr id="12" name="Line 149"/>
              <p:cNvCxnSpPr/>
              <p:nvPr/>
            </p:nvCxnSpPr>
            <p:spPr bwMode="auto">
              <a:xfrm>
                <a:off x="3240" y="8100"/>
                <a:ext cx="0" cy="306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Line 150"/>
              <p:cNvCxnSpPr/>
              <p:nvPr/>
            </p:nvCxnSpPr>
            <p:spPr bwMode="auto">
              <a:xfrm>
                <a:off x="5760" y="8100"/>
                <a:ext cx="0" cy="306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Line 151"/>
              <p:cNvCxnSpPr/>
              <p:nvPr/>
            </p:nvCxnSpPr>
            <p:spPr bwMode="auto">
              <a:xfrm>
                <a:off x="8460" y="8100"/>
                <a:ext cx="0" cy="306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1620" y="7418"/>
                <a:ext cx="9728" cy="3352"/>
                <a:chOff x="1620" y="7418"/>
                <a:chExt cx="9728" cy="3352"/>
              </a:xfrm>
            </p:grpSpPr>
            <p:cxnSp>
              <p:nvCxnSpPr>
                <p:cNvPr id="16" name="Line 153"/>
                <p:cNvCxnSpPr/>
                <p:nvPr/>
              </p:nvCxnSpPr>
              <p:spPr bwMode="auto">
                <a:xfrm>
                  <a:off x="1620" y="9180"/>
                  <a:ext cx="907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7" name="Line 154"/>
                <p:cNvCxnSpPr/>
                <p:nvPr/>
              </p:nvCxnSpPr>
              <p:spPr bwMode="auto">
                <a:xfrm>
                  <a:off x="1620" y="10620"/>
                  <a:ext cx="907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" name="Line 155"/>
                <p:cNvCxnSpPr/>
                <p:nvPr/>
              </p:nvCxnSpPr>
              <p:spPr bwMode="auto">
                <a:xfrm>
                  <a:off x="1620" y="9900"/>
                  <a:ext cx="9110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9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10717" y="8970"/>
                  <a:ext cx="631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/>
                      <a:cs typeface="Arial"/>
                    </a:rPr>
                    <a:t>1</a:t>
                  </a:r>
                  <a:r>
                    <a:rPr lang="en-US" sz="1600" b="1" baseline="300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/>
                      <a:cs typeface="Arial"/>
                    </a:rPr>
                    <a:t>o</a:t>
                  </a:r>
                  <a:endParaRPr lang="en-US" sz="1600" b="1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/>
                    <a:cs typeface="Arial"/>
                  </a:endParaRPr>
                </a:p>
              </p:txBody>
            </p:sp>
            <p:sp>
              <p:nvSpPr>
                <p:cNvPr id="20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10717" y="9690"/>
                  <a:ext cx="631" cy="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/>
                      <a:cs typeface="Arial"/>
                    </a:rPr>
                    <a:t>0</a:t>
                  </a:r>
                  <a:r>
                    <a:rPr lang="en-US" sz="1600" b="1" baseline="300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/>
                      <a:cs typeface="Arial"/>
                    </a:rPr>
                    <a:t>o</a:t>
                  </a:r>
                  <a:endParaRPr lang="en-US" sz="1600" b="1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/>
                    <a:cs typeface="Arial"/>
                  </a:endParaRPr>
                </a:p>
              </p:txBody>
            </p:sp>
            <p:sp>
              <p:nvSpPr>
                <p:cNvPr id="21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10647" y="10410"/>
                  <a:ext cx="622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1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/>
                      <a:cs typeface="Arial"/>
                    </a:rPr>
                    <a:t>-1</a:t>
                  </a:r>
                  <a:r>
                    <a:rPr lang="en-US" sz="1600" b="1" baseline="30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/>
                      <a:cs typeface="Arial"/>
                    </a:rPr>
                    <a:t>o</a:t>
                  </a:r>
                </a:p>
              </p:txBody>
            </p:sp>
            <p:sp>
              <p:nvSpPr>
                <p:cNvPr id="22" name="Text Box 159"/>
                <p:cNvSpPr txBox="1">
                  <a:spLocks noChangeArrowheads="1"/>
                </p:cNvSpPr>
                <p:nvPr/>
              </p:nvSpPr>
              <p:spPr bwMode="auto">
                <a:xfrm>
                  <a:off x="2880" y="7418"/>
                  <a:ext cx="900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1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/>
                      <a:cs typeface="Arial"/>
                    </a:rPr>
                    <a:t>350º</a:t>
                  </a:r>
                </a:p>
              </p:txBody>
            </p:sp>
            <p:sp>
              <p:nvSpPr>
                <p:cNvPr id="23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5400" y="7418"/>
                  <a:ext cx="900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1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/>
                      <a:cs typeface="Arial"/>
                    </a:rPr>
                    <a:t>0º</a:t>
                  </a:r>
                </a:p>
              </p:txBody>
            </p:sp>
            <p:sp>
              <p:nvSpPr>
                <p:cNvPr id="24" name="Text Box 161"/>
                <p:cNvSpPr txBox="1">
                  <a:spLocks noChangeArrowheads="1"/>
                </p:cNvSpPr>
                <p:nvPr/>
              </p:nvSpPr>
              <p:spPr bwMode="auto">
                <a:xfrm>
                  <a:off x="8100" y="7418"/>
                  <a:ext cx="900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1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/>
                      <a:cs typeface="Arial"/>
                    </a:rPr>
                    <a:t>10º</a:t>
                  </a:r>
                </a:p>
              </p:txBody>
            </p:sp>
          </p:grpSp>
        </p:grpSp>
      </p:grpSp>
      <p:sp>
        <p:nvSpPr>
          <p:cNvPr id="46" name="Oval 45"/>
          <p:cNvSpPr/>
          <p:nvPr/>
        </p:nvSpPr>
        <p:spPr>
          <a:xfrm>
            <a:off x="2166254" y="5223575"/>
            <a:ext cx="127249" cy="105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28650" y="-10650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Solving the Flat Angle problem for</a:t>
            </a:r>
            <a:br>
              <a:rPr lang="en-US" sz="3600" dirty="0" smtClean="0"/>
            </a:br>
            <a:r>
              <a:rPr lang="en-US" sz="3600" dirty="0" smtClean="0"/>
              <a:t>Fixed Cameras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733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8868</TotalTime>
  <Words>518</Words>
  <Application>Microsoft Office PowerPoint</Application>
  <PresentationFormat>‫הצגה על המסך (4:3)</PresentationFormat>
  <Paragraphs>152</Paragraphs>
  <Slides>24</Slides>
  <Notes>1</Notes>
  <HiddenSlides>0</HiddenSlides>
  <MMClips>2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25" baseType="lpstr">
      <vt:lpstr>Office Theme</vt:lpstr>
      <vt:lpstr>Map Coordinates Extraction in Video Images</vt:lpstr>
      <vt:lpstr>Protrack: Technology and Applications</vt:lpstr>
      <vt:lpstr>Map Coordinates Extraction – based on camera’s physical data</vt:lpstr>
      <vt:lpstr>מצגת של PowerPoint</vt:lpstr>
      <vt:lpstr>Continuous Video Matching</vt:lpstr>
      <vt:lpstr>Continuous Video Matching - Demo</vt:lpstr>
      <vt:lpstr>The Flat Angle Problem</vt:lpstr>
      <vt:lpstr>Flat Angle Problem - Example</vt:lpstr>
      <vt:lpstr>מצגת של PowerPoint</vt:lpstr>
      <vt:lpstr>Fixed Camera Solution (cont.)</vt:lpstr>
      <vt:lpstr>Fixed Camera Solution (cont.)</vt:lpstr>
      <vt:lpstr>Fixed Camera Solution (cont.)</vt:lpstr>
      <vt:lpstr>Fixed Camera Solution (cont.)</vt:lpstr>
      <vt:lpstr>Fixed Camera Solution (cont.)</vt:lpstr>
      <vt:lpstr>Orthophoto vs. Anchored Mosaic</vt:lpstr>
      <vt:lpstr>Extracting the map coordinates of a pixel in the panoramic view</vt:lpstr>
      <vt:lpstr>Example</vt:lpstr>
      <vt:lpstr>Ambiguity in Flat Angles</vt:lpstr>
      <vt:lpstr>Solving Ambiguities with DSM</vt:lpstr>
      <vt:lpstr>Solving Ambiguities without DSM (cont.)</vt:lpstr>
      <vt:lpstr>Solving Ambiguities without DSM (cont.)</vt:lpstr>
      <vt:lpstr>Solving Ambiguities without DSM (cont.)</vt:lpstr>
      <vt:lpstr>Solving Ambiguities without DSM (cont.)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Nachum Fisch</dc:creator>
  <cp:lastModifiedBy>protrack</cp:lastModifiedBy>
  <cp:revision>196</cp:revision>
  <cp:lastPrinted>2014-02-09T14:13:25Z</cp:lastPrinted>
  <dcterms:created xsi:type="dcterms:W3CDTF">2014-01-30T06:46:54Z</dcterms:created>
  <dcterms:modified xsi:type="dcterms:W3CDTF">2014-02-24T10:12:21Z</dcterms:modified>
</cp:coreProperties>
</file>